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68"/>
    <p:restoredTop sz="60772"/>
  </p:normalViewPr>
  <p:slideViewPr>
    <p:cSldViewPr snapToGrid="0">
      <p:cViewPr varScale="1">
        <p:scale>
          <a:sx n="46" d="100"/>
          <a:sy n="46" d="100"/>
        </p:scale>
        <p:origin x="176"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E1D31-F3EB-9947-84C4-5B54FDE5BC05}" type="datetimeFigureOut">
              <a:rPr lang="en-US" smtClean="0"/>
              <a:t>11/13/22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2493C-BC71-4343-B470-C100221A4BD7}" type="slidenum">
              <a:rPr lang="en-US" smtClean="0"/>
              <a:t>‹#›</a:t>
            </a:fld>
            <a:endParaRPr lang="en-US"/>
          </a:p>
        </p:txBody>
      </p:sp>
    </p:spTree>
    <p:extLst>
      <p:ext uri="{BB962C8B-B14F-4D97-AF65-F5344CB8AC3E}">
        <p14:creationId xmlns:p14="http://schemas.microsoft.com/office/powerpoint/2010/main" val="144588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most important people involved in the DRP development and implementation because of their key roles and knowledge.</a:t>
            </a:r>
          </a:p>
          <a:p>
            <a:endParaRPr lang="en-US" dirty="0"/>
          </a:p>
          <a:p>
            <a:r>
              <a:rPr lang="en-US" dirty="0"/>
              <a:t>The IT Department is primarily the first responder when an incident occurs. Therefore they should be heavily involved when developing and implementing a DRP. They are the subject matter experts on the system's weaknesses and strengths. They are the ones who do risk assessments and audits, thus having the most knowledge of what needs to be brought back first to last. </a:t>
            </a:r>
          </a:p>
          <a:p>
            <a:endParaRPr lang="en-US" dirty="0"/>
          </a:p>
          <a:p>
            <a:r>
              <a:rPr lang="en-US" dirty="0"/>
              <a:t>The C suite is as important as the IT department because they bring leadership experience and authority. They understand the company’s goals and the big picture, therefore, can bring extra support onboard to help assist with the DRP development. They have the power to improve the systems and make changes the IT department cannot do. </a:t>
            </a:r>
          </a:p>
          <a:p>
            <a:endParaRPr lang="en-US" dirty="0"/>
          </a:p>
          <a:p>
            <a:r>
              <a:rPr lang="en-US" dirty="0"/>
              <a:t>The Service Provider is important to involve in developing the DRP because they need to understand the company’s expectations and requirements to ensure different systems are brought up promptly (Moore, 2020). Thus communicating between parties is paramount in case priorities or business goals change. </a:t>
            </a:r>
          </a:p>
          <a:p>
            <a:endParaRPr lang="en-US" dirty="0"/>
          </a:p>
        </p:txBody>
      </p:sp>
      <p:sp>
        <p:nvSpPr>
          <p:cNvPr id="4" name="Slide Number Placeholder 3"/>
          <p:cNvSpPr>
            <a:spLocks noGrp="1"/>
          </p:cNvSpPr>
          <p:nvPr>
            <p:ph type="sldNum" sz="quarter" idx="5"/>
          </p:nvPr>
        </p:nvSpPr>
        <p:spPr/>
        <p:txBody>
          <a:bodyPr/>
          <a:lstStyle/>
          <a:p>
            <a:fld id="{83D2493C-BC71-4343-B470-C100221A4BD7}" type="slidenum">
              <a:rPr lang="en-US" smtClean="0"/>
              <a:t>2</a:t>
            </a:fld>
            <a:endParaRPr lang="en-US"/>
          </a:p>
        </p:txBody>
      </p:sp>
    </p:spTree>
    <p:extLst>
      <p:ext uri="{BB962C8B-B14F-4D97-AF65-F5344CB8AC3E}">
        <p14:creationId xmlns:p14="http://schemas.microsoft.com/office/powerpoint/2010/main" val="21068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Disasters can include natural disasters such as tornadoes, hurricanes, and earthquakes. They can include a cyber attack such as a system denial of service or malware. Or they can consist of a human error, such as maintenance breaking a water pipe over the data center or as simple as disconnecting the power source. </a:t>
            </a:r>
          </a:p>
          <a:p>
            <a:endParaRPr lang="en-US" dirty="0"/>
          </a:p>
          <a:p>
            <a:r>
              <a:rPr lang="en-US" dirty="0"/>
              <a:t>If any of those disasters happen, a DRP is a safety net to ensure we can recover from those incidents. Disasters can happen anytime and anywhere. Having a developed DRP will give the company a sign of relief that it has planned for the worse. </a:t>
            </a:r>
          </a:p>
          <a:p>
            <a:endParaRPr lang="en-US" dirty="0"/>
          </a:p>
          <a:p>
            <a:r>
              <a:rPr lang="en-US" dirty="0"/>
              <a:t>DRP also gives the Code X resiliency. It shows that we can adapt and protect our data when a disruption or disaster occurs. We have prepared for planned or unplanned disruptions to regain our system to its full potential. </a:t>
            </a:r>
          </a:p>
        </p:txBody>
      </p:sp>
      <p:sp>
        <p:nvSpPr>
          <p:cNvPr id="4" name="Slide Number Placeholder 3"/>
          <p:cNvSpPr>
            <a:spLocks noGrp="1"/>
          </p:cNvSpPr>
          <p:nvPr>
            <p:ph type="sldNum" sz="quarter" idx="5"/>
          </p:nvPr>
        </p:nvSpPr>
        <p:spPr/>
        <p:txBody>
          <a:bodyPr/>
          <a:lstStyle/>
          <a:p>
            <a:fld id="{83D2493C-BC71-4343-B470-C100221A4BD7}" type="slidenum">
              <a:rPr lang="en-US" smtClean="0"/>
              <a:t>3</a:t>
            </a:fld>
            <a:endParaRPr lang="en-US"/>
          </a:p>
        </p:txBody>
      </p:sp>
    </p:spTree>
    <p:extLst>
      <p:ext uri="{BB962C8B-B14F-4D97-AF65-F5344CB8AC3E}">
        <p14:creationId xmlns:p14="http://schemas.microsoft.com/office/powerpoint/2010/main" val="129773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Disaster Recovery as a Service (</a:t>
            </a:r>
            <a:r>
              <a:rPr lang="en-US" dirty="0" err="1"/>
              <a:t>DRaaS</a:t>
            </a:r>
            <a:r>
              <a:rPr lang="en-US" dirty="0"/>
              <a:t>) will handle the Disaster Recover Plan. They are a service provider that will provide a cloud computing environment in case there is a failure in the system (</a:t>
            </a:r>
            <a:r>
              <a:rPr lang="en-US" dirty="0" err="1"/>
              <a:t>Kirvan</a:t>
            </a:r>
            <a:r>
              <a:rPr lang="en-US" dirty="0"/>
              <a:t>, 2020). They offer IT support to help recover and continue the availability of the applications. </a:t>
            </a:r>
          </a:p>
          <a:p>
            <a:endParaRPr lang="en-US" dirty="0"/>
          </a:p>
          <a:p>
            <a:r>
              <a:rPr lang="en-US" dirty="0"/>
              <a:t>Or we can go with a Cold/Warm/Hot Site.</a:t>
            </a:r>
          </a:p>
          <a:p>
            <a:endParaRPr lang="en-US" dirty="0"/>
          </a:p>
          <a:p>
            <a:r>
              <a:rPr lang="en-US" dirty="0"/>
              <a:t>A cold site only includes infrastructure but no technology (</a:t>
            </a:r>
            <a:r>
              <a:rPr lang="en-US" dirty="0" err="1"/>
              <a:t>Crocetti</a:t>
            </a:r>
            <a:r>
              <a:rPr lang="en-US" dirty="0"/>
              <a:t>,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warm site is equipped with all or some IT equipment but does not have the data (</a:t>
            </a:r>
            <a:r>
              <a:rPr lang="en-US" dirty="0" err="1"/>
              <a:t>Crocetti</a:t>
            </a:r>
            <a:r>
              <a:rPr lang="en-US" dirty="0"/>
              <a:t>,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hot site is fully functional and ready to go in case of a disaster (</a:t>
            </a:r>
            <a:r>
              <a:rPr lang="en-US" dirty="0" err="1"/>
              <a:t>Crocetti</a:t>
            </a:r>
            <a:r>
              <a:rPr lang="en-US" dirty="0"/>
              <a:t>, 2018).</a:t>
            </a:r>
          </a:p>
          <a:p>
            <a:endParaRPr lang="en-US" dirty="0"/>
          </a:p>
          <a:p>
            <a:endParaRPr lang="en-US" dirty="0"/>
          </a:p>
          <a:p>
            <a:r>
              <a:rPr lang="en-US" dirty="0"/>
              <a:t>The difference between all three is how fast you want to recover the system and how much the organization is willing to spend. </a:t>
            </a:r>
          </a:p>
          <a:p>
            <a:endParaRPr lang="en-US" dirty="0"/>
          </a:p>
          <a:p>
            <a:r>
              <a:rPr lang="en-US" dirty="0"/>
              <a:t>These sites will be offsite, approximately 50 miles away inland, so a natural disaster does not take out the backup site, but it is close enough to bring the data to it in less than an hour. </a:t>
            </a:r>
          </a:p>
          <a:p>
            <a:endParaRPr lang="en-US" dirty="0"/>
          </a:p>
        </p:txBody>
      </p:sp>
      <p:sp>
        <p:nvSpPr>
          <p:cNvPr id="4" name="Slide Number Placeholder 3"/>
          <p:cNvSpPr>
            <a:spLocks noGrp="1"/>
          </p:cNvSpPr>
          <p:nvPr>
            <p:ph type="sldNum" sz="quarter" idx="5"/>
          </p:nvPr>
        </p:nvSpPr>
        <p:spPr/>
        <p:txBody>
          <a:bodyPr/>
          <a:lstStyle/>
          <a:p>
            <a:fld id="{83D2493C-BC71-4343-B470-C100221A4BD7}" type="slidenum">
              <a:rPr lang="en-US" smtClean="0"/>
              <a:t>4</a:t>
            </a:fld>
            <a:endParaRPr lang="en-US"/>
          </a:p>
        </p:txBody>
      </p:sp>
    </p:spTree>
    <p:extLst>
      <p:ext uri="{BB962C8B-B14F-4D97-AF65-F5344CB8AC3E}">
        <p14:creationId xmlns:p14="http://schemas.microsoft.com/office/powerpoint/2010/main" val="56542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Disasters such as tornadoes, hurricanes, and earthquakes. That is why the cold/warm/hot site is 50 miles away from the organization, so the natural disaster doesn’t take both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 attacks include multiple approaches but malware and a system denial of service can stop the business instantly.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error, such as maintenance breaking a water pipe over the data center or as simple as disconnecting the power source. Situational awareness is critical when doing any maintenance work. </a:t>
            </a:r>
          </a:p>
          <a:p>
            <a:endParaRPr lang="en-US" dirty="0"/>
          </a:p>
          <a:p>
            <a:r>
              <a:rPr lang="en-US" dirty="0"/>
              <a:t>Simulated events are planned events to see how personnel will react. This is critical to do often to see if every person understands their duties and evaluate if the </a:t>
            </a:r>
            <a:r>
              <a:rPr lang="en-US" dirty="0" err="1"/>
              <a:t>DRaaS</a:t>
            </a:r>
            <a:r>
              <a:rPr lang="en-US" dirty="0"/>
              <a:t> is up to par with their responsibilities. Every disaster is different and needs different procedures to maximize recovery. Therefore developing a playbook for each disaster and involving critical personnel specifically for that disaster will be crucial to recovery. </a:t>
            </a:r>
          </a:p>
          <a:p>
            <a:endParaRPr lang="en-US" dirty="0"/>
          </a:p>
          <a:p>
            <a:r>
              <a:rPr lang="en-US" dirty="0"/>
              <a:t>For example, including the maintenance time when the power goes out in the building. If a tornado is coming, include critical roles to ensure equipment is adequately secured, and sensitive documents are either destroyed or taken with a trusted individual. </a:t>
            </a:r>
          </a:p>
        </p:txBody>
      </p:sp>
      <p:sp>
        <p:nvSpPr>
          <p:cNvPr id="4" name="Slide Number Placeholder 3"/>
          <p:cNvSpPr>
            <a:spLocks noGrp="1"/>
          </p:cNvSpPr>
          <p:nvPr>
            <p:ph type="sldNum" sz="quarter" idx="5"/>
          </p:nvPr>
        </p:nvSpPr>
        <p:spPr/>
        <p:txBody>
          <a:bodyPr/>
          <a:lstStyle/>
          <a:p>
            <a:fld id="{83D2493C-BC71-4343-B470-C100221A4BD7}" type="slidenum">
              <a:rPr lang="en-US" smtClean="0"/>
              <a:t>5</a:t>
            </a:fld>
            <a:endParaRPr lang="en-US"/>
          </a:p>
        </p:txBody>
      </p:sp>
    </p:spTree>
    <p:extLst>
      <p:ext uri="{BB962C8B-B14F-4D97-AF65-F5344CB8AC3E}">
        <p14:creationId xmlns:p14="http://schemas.microsoft.com/office/powerpoint/2010/main" val="83061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 interruption the organization has, the faster the business can continue. Every second the system is down will lose revenue the business can develop.</a:t>
            </a:r>
          </a:p>
          <a:p>
            <a:endParaRPr lang="en-US" dirty="0"/>
          </a:p>
          <a:p>
            <a:r>
              <a:rPr lang="en-US" dirty="0"/>
              <a:t>The less damage to the system and data, the less work it will take to recover. The corrupted or damaged applications can slow down business, but the unaffected applications can continue the business.</a:t>
            </a:r>
          </a:p>
          <a:p>
            <a:endParaRPr lang="en-US" dirty="0"/>
          </a:p>
          <a:p>
            <a:r>
              <a:rPr lang="en-US" dirty="0"/>
              <a:t>Alternative means of operation include having the plan to continue the business (</a:t>
            </a:r>
            <a:r>
              <a:rPr lang="en-US" dirty="0" err="1"/>
              <a:t>Kyndryl</a:t>
            </a:r>
            <a:r>
              <a:rPr lang="en-US" dirty="0"/>
              <a:t>, 2022). For example, if the power goes out in the building, being able to continue working on portable laptops is an alternative way. Including generators to continue the operations meanwhile power is restored. If a hurricane is coming, go to the hot/warm site to continue to work until the primary site is restored. Creating the opportunity to work from home in case a pandemic occurs again. Every disaster or incident will have an alternative means of operation when developing a DRP. </a:t>
            </a:r>
          </a:p>
          <a:p>
            <a:r>
              <a:rPr lang="en-US" dirty="0"/>
              <a:t>Various approaches but the goal is still the same in the end. </a:t>
            </a:r>
          </a:p>
        </p:txBody>
      </p:sp>
      <p:sp>
        <p:nvSpPr>
          <p:cNvPr id="4" name="Slide Number Placeholder 3"/>
          <p:cNvSpPr>
            <a:spLocks noGrp="1"/>
          </p:cNvSpPr>
          <p:nvPr>
            <p:ph type="sldNum" sz="quarter" idx="5"/>
          </p:nvPr>
        </p:nvSpPr>
        <p:spPr/>
        <p:txBody>
          <a:bodyPr/>
          <a:lstStyle/>
          <a:p>
            <a:fld id="{83D2493C-BC71-4343-B470-C100221A4BD7}" type="slidenum">
              <a:rPr lang="en-US" smtClean="0"/>
              <a:t>6</a:t>
            </a:fld>
            <a:endParaRPr lang="en-US"/>
          </a:p>
        </p:txBody>
      </p:sp>
    </p:spTree>
    <p:extLst>
      <p:ext uri="{BB962C8B-B14F-4D97-AF65-F5344CB8AC3E}">
        <p14:creationId xmlns:p14="http://schemas.microsoft.com/office/powerpoint/2010/main" val="337825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Audits</a:t>
            </a:r>
          </a:p>
          <a:p>
            <a:endParaRPr lang="en-US" dirty="0"/>
          </a:p>
          <a:p>
            <a:r>
              <a:rPr lang="en-US" dirty="0"/>
              <a:t>Understanding what a normal operation looks like in the organization is vital to returning to normal after a disaster. Therefore inventorying and tracking the IT equipment is paramount to ensuring systems are back to normal.</a:t>
            </a:r>
          </a:p>
          <a:p>
            <a:endParaRPr lang="en-US" dirty="0"/>
          </a:p>
          <a:p>
            <a:r>
              <a:rPr lang="en-US" dirty="0"/>
              <a:t>Critical- Noncritical</a:t>
            </a:r>
          </a:p>
          <a:p>
            <a:endParaRPr lang="en-US" dirty="0"/>
          </a:p>
          <a:p>
            <a:r>
              <a:rPr lang="en-US" dirty="0"/>
              <a:t>All systems are essential to bringing back, but some are more important than others (Brush, 2022). Some systems are the backbone of the infrastructure and must be brought up first to use other systems. Labeling the system from the most critical to the least is a topic the IT department and C Suite need to discuss and mark together. C suite is involved because they will do a business impact analysis on each system and express their concerns to the IT department. The IT department will be able to explain if the system is vital to bring up first or can wait a bit longer.</a:t>
            </a:r>
          </a:p>
          <a:p>
            <a:endParaRPr lang="en-US" dirty="0"/>
          </a:p>
          <a:p>
            <a:r>
              <a:rPr lang="en-US" dirty="0"/>
              <a:t>Involvement</a:t>
            </a:r>
          </a:p>
          <a:p>
            <a:endParaRPr lang="en-US" dirty="0"/>
          </a:p>
          <a:p>
            <a:r>
              <a:rPr lang="en-US" dirty="0"/>
              <a:t>To know if the DRP is effective and efficient, have feedback from department heads and subject matter experts. They may see something the developers overlook because it is their workspace and responsibility. I</a:t>
            </a:r>
          </a:p>
          <a:p>
            <a:r>
              <a:rPr lang="en-US" dirty="0"/>
              <a:t>Communication </a:t>
            </a:r>
          </a:p>
          <a:p>
            <a:endParaRPr lang="en-US" dirty="0"/>
          </a:p>
          <a:p>
            <a:r>
              <a:rPr lang="en-US" dirty="0"/>
              <a:t>Communicating if there is a change in policy, equipment, or anything important that can impact the recovery. That means the DRP must be updated to include the new topic and must be adjusted to maximize recovery effort. Whether the DRP is through a service provider or at a cold/war/hot site, communicating the business goals and requirements is a must. </a:t>
            </a:r>
          </a:p>
          <a:p>
            <a:endParaRPr lang="en-US" dirty="0"/>
          </a:p>
          <a:p>
            <a:endParaRPr lang="en-US" dirty="0"/>
          </a:p>
        </p:txBody>
      </p:sp>
      <p:sp>
        <p:nvSpPr>
          <p:cNvPr id="4" name="Slide Number Placeholder 3"/>
          <p:cNvSpPr>
            <a:spLocks noGrp="1"/>
          </p:cNvSpPr>
          <p:nvPr>
            <p:ph type="sldNum" sz="quarter" idx="5"/>
          </p:nvPr>
        </p:nvSpPr>
        <p:spPr/>
        <p:txBody>
          <a:bodyPr/>
          <a:lstStyle/>
          <a:p>
            <a:fld id="{83D2493C-BC71-4343-B470-C100221A4BD7}" type="slidenum">
              <a:rPr lang="en-US" smtClean="0"/>
              <a:t>7</a:t>
            </a:fld>
            <a:endParaRPr lang="en-US"/>
          </a:p>
        </p:txBody>
      </p:sp>
    </p:spTree>
    <p:extLst>
      <p:ext uri="{BB962C8B-B14F-4D97-AF65-F5344CB8AC3E}">
        <p14:creationId xmlns:p14="http://schemas.microsoft.com/office/powerpoint/2010/main" val="399354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2493C-BC71-4343-B470-C100221A4BD7}" type="slidenum">
              <a:rPr lang="en-US" smtClean="0"/>
              <a:t>8</a:t>
            </a:fld>
            <a:endParaRPr lang="en-US"/>
          </a:p>
        </p:txBody>
      </p:sp>
    </p:spTree>
    <p:extLst>
      <p:ext uri="{BB962C8B-B14F-4D97-AF65-F5344CB8AC3E}">
        <p14:creationId xmlns:p14="http://schemas.microsoft.com/office/powerpoint/2010/main" val="3197532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11/13/22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11/13/22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52FA-41D2-32E1-4731-E7365646C431}"/>
              </a:ext>
            </a:extLst>
          </p:cNvPr>
          <p:cNvSpPr>
            <a:spLocks noGrp="1"/>
          </p:cNvSpPr>
          <p:nvPr>
            <p:ph type="ctrTitle"/>
          </p:nvPr>
        </p:nvSpPr>
        <p:spPr/>
        <p:txBody>
          <a:bodyPr/>
          <a:lstStyle/>
          <a:p>
            <a:r>
              <a:rPr lang="en-US" dirty="0"/>
              <a:t>Disaster recover plan (DRP) for code x</a:t>
            </a:r>
          </a:p>
        </p:txBody>
      </p:sp>
      <p:sp>
        <p:nvSpPr>
          <p:cNvPr id="3" name="Subtitle 2">
            <a:extLst>
              <a:ext uri="{FF2B5EF4-FFF2-40B4-BE49-F238E27FC236}">
                <a16:creationId xmlns:a16="http://schemas.microsoft.com/office/drawing/2014/main" id="{5E59DCFA-9761-3CA6-156F-25C14E9A71C5}"/>
              </a:ext>
            </a:extLst>
          </p:cNvPr>
          <p:cNvSpPr>
            <a:spLocks noGrp="1"/>
          </p:cNvSpPr>
          <p:nvPr>
            <p:ph type="subTitle" idx="1"/>
          </p:nvPr>
        </p:nvSpPr>
        <p:spPr/>
        <p:txBody>
          <a:bodyPr/>
          <a:lstStyle/>
          <a:p>
            <a:r>
              <a:rPr lang="en-US" dirty="0"/>
              <a:t>By </a:t>
            </a:r>
            <a:r>
              <a:rPr lang="en-US" dirty="0" err="1"/>
              <a:t>jose</a:t>
            </a:r>
            <a:r>
              <a:rPr lang="en-US" dirty="0"/>
              <a:t> </a:t>
            </a:r>
            <a:r>
              <a:rPr lang="en-US" dirty="0" err="1"/>
              <a:t>flores</a:t>
            </a:r>
            <a:endParaRPr lang="en-US" dirty="0"/>
          </a:p>
        </p:txBody>
      </p:sp>
    </p:spTree>
    <p:extLst>
      <p:ext uri="{BB962C8B-B14F-4D97-AF65-F5344CB8AC3E}">
        <p14:creationId xmlns:p14="http://schemas.microsoft.com/office/powerpoint/2010/main" val="278462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B440-E5D8-CB52-DDFC-FEC2F1BD4540}"/>
              </a:ext>
            </a:extLst>
          </p:cNvPr>
          <p:cNvSpPr>
            <a:spLocks noGrp="1"/>
          </p:cNvSpPr>
          <p:nvPr>
            <p:ph type="title"/>
          </p:nvPr>
        </p:nvSpPr>
        <p:spPr/>
        <p:txBody>
          <a:bodyPr/>
          <a:lstStyle/>
          <a:p>
            <a:r>
              <a:rPr lang="en-US" dirty="0"/>
              <a:t>Who is involved?</a:t>
            </a:r>
          </a:p>
        </p:txBody>
      </p:sp>
      <p:sp>
        <p:nvSpPr>
          <p:cNvPr id="3" name="Content Placeholder 2">
            <a:extLst>
              <a:ext uri="{FF2B5EF4-FFF2-40B4-BE49-F238E27FC236}">
                <a16:creationId xmlns:a16="http://schemas.microsoft.com/office/drawing/2014/main" id="{FE88FAF1-B756-71CA-78D5-5B70872B2222}"/>
              </a:ext>
            </a:extLst>
          </p:cNvPr>
          <p:cNvSpPr>
            <a:spLocks noGrp="1"/>
          </p:cNvSpPr>
          <p:nvPr>
            <p:ph idx="1"/>
          </p:nvPr>
        </p:nvSpPr>
        <p:spPr/>
        <p:txBody>
          <a:bodyPr/>
          <a:lstStyle/>
          <a:p>
            <a:pPr marL="0" indent="0">
              <a:buNone/>
            </a:pPr>
            <a:r>
              <a:rPr lang="en-US" dirty="0"/>
              <a:t>IT Department </a:t>
            </a:r>
          </a:p>
          <a:p>
            <a:pPr marL="0" indent="0">
              <a:buNone/>
            </a:pPr>
            <a:r>
              <a:rPr lang="en-US" dirty="0"/>
              <a:t>C-Suite</a:t>
            </a:r>
          </a:p>
          <a:p>
            <a:pPr marL="0" indent="0">
              <a:buNone/>
            </a:pPr>
            <a:r>
              <a:rPr lang="en-US" dirty="0"/>
              <a:t>Service Provider</a:t>
            </a:r>
          </a:p>
        </p:txBody>
      </p:sp>
      <p:pic>
        <p:nvPicPr>
          <p:cNvPr id="1026" name="Picture 2" descr="What is the State of the IT Department? - My TechDecisions">
            <a:extLst>
              <a:ext uri="{FF2B5EF4-FFF2-40B4-BE49-F238E27FC236}">
                <a16:creationId xmlns:a16="http://schemas.microsoft.com/office/drawing/2014/main" id="{F7D16C6A-C68E-631E-3910-96E61CD9A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328" y="2971801"/>
            <a:ext cx="5638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6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7764-AD9E-3052-B011-225A60033D8C}"/>
              </a:ext>
            </a:extLst>
          </p:cNvPr>
          <p:cNvSpPr>
            <a:spLocks noGrp="1"/>
          </p:cNvSpPr>
          <p:nvPr>
            <p:ph type="title"/>
          </p:nvPr>
        </p:nvSpPr>
        <p:spPr/>
        <p:txBody>
          <a:bodyPr/>
          <a:lstStyle/>
          <a:p>
            <a:r>
              <a:rPr lang="en-US" dirty="0"/>
              <a:t>What is a </a:t>
            </a:r>
            <a:r>
              <a:rPr lang="en-US" dirty="0" err="1"/>
              <a:t>drp</a:t>
            </a:r>
            <a:r>
              <a:rPr lang="en-US" dirty="0"/>
              <a:t>?</a:t>
            </a:r>
          </a:p>
        </p:txBody>
      </p:sp>
      <p:sp>
        <p:nvSpPr>
          <p:cNvPr id="3" name="Content Placeholder 2">
            <a:extLst>
              <a:ext uri="{FF2B5EF4-FFF2-40B4-BE49-F238E27FC236}">
                <a16:creationId xmlns:a16="http://schemas.microsoft.com/office/drawing/2014/main" id="{A60B828E-F858-0E1F-4C90-4F661C98186B}"/>
              </a:ext>
            </a:extLst>
          </p:cNvPr>
          <p:cNvSpPr>
            <a:spLocks noGrp="1"/>
          </p:cNvSpPr>
          <p:nvPr>
            <p:ph idx="1"/>
          </p:nvPr>
        </p:nvSpPr>
        <p:spPr/>
        <p:txBody>
          <a:bodyPr/>
          <a:lstStyle/>
          <a:p>
            <a:pPr marL="0" indent="0">
              <a:buNone/>
            </a:pPr>
            <a:r>
              <a:rPr lang="en-US" dirty="0"/>
              <a:t>Safety Net</a:t>
            </a:r>
          </a:p>
          <a:p>
            <a:pPr marL="0" indent="0">
              <a:buNone/>
            </a:pPr>
            <a:r>
              <a:rPr lang="en-US" dirty="0"/>
              <a:t>Resiliency </a:t>
            </a:r>
          </a:p>
        </p:txBody>
      </p:sp>
      <p:pic>
        <p:nvPicPr>
          <p:cNvPr id="2050" name="Picture 2" descr="Data Wonk: How Government Helps the Economy » Urban Milwaukee">
            <a:extLst>
              <a:ext uri="{FF2B5EF4-FFF2-40B4-BE49-F238E27FC236}">
                <a16:creationId xmlns:a16="http://schemas.microsoft.com/office/drawing/2014/main" id="{DE79761C-C02D-69CE-C473-A3664B615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92" y="2881745"/>
            <a:ext cx="4336919" cy="306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68D-8E41-EFF0-98D7-A3B1ECAA62D6}"/>
              </a:ext>
            </a:extLst>
          </p:cNvPr>
          <p:cNvSpPr>
            <a:spLocks noGrp="1"/>
          </p:cNvSpPr>
          <p:nvPr>
            <p:ph type="title"/>
          </p:nvPr>
        </p:nvSpPr>
        <p:spPr/>
        <p:txBody>
          <a:bodyPr/>
          <a:lstStyle/>
          <a:p>
            <a:r>
              <a:rPr lang="en-US" dirty="0"/>
              <a:t>Where would </a:t>
            </a:r>
            <a:r>
              <a:rPr lang="en-US" dirty="0" err="1"/>
              <a:t>drp</a:t>
            </a:r>
            <a:r>
              <a:rPr lang="en-US" dirty="0"/>
              <a:t> be handled?</a:t>
            </a:r>
          </a:p>
        </p:txBody>
      </p:sp>
      <p:sp>
        <p:nvSpPr>
          <p:cNvPr id="3" name="Content Placeholder 2">
            <a:extLst>
              <a:ext uri="{FF2B5EF4-FFF2-40B4-BE49-F238E27FC236}">
                <a16:creationId xmlns:a16="http://schemas.microsoft.com/office/drawing/2014/main" id="{E5B4B247-3B43-CE2F-9132-1B0A53252B84}"/>
              </a:ext>
            </a:extLst>
          </p:cNvPr>
          <p:cNvSpPr>
            <a:spLocks noGrp="1"/>
          </p:cNvSpPr>
          <p:nvPr>
            <p:ph idx="1"/>
          </p:nvPr>
        </p:nvSpPr>
        <p:spPr/>
        <p:txBody>
          <a:bodyPr/>
          <a:lstStyle/>
          <a:p>
            <a:pPr marL="0" indent="0">
              <a:buNone/>
            </a:pPr>
            <a:r>
              <a:rPr lang="en-US" dirty="0"/>
              <a:t>Disaster Recovery as a Service (</a:t>
            </a:r>
            <a:r>
              <a:rPr lang="en-US" dirty="0" err="1"/>
              <a:t>DRaaS</a:t>
            </a:r>
            <a:r>
              <a:rPr lang="en-US" dirty="0"/>
              <a:t>)</a:t>
            </a:r>
          </a:p>
          <a:p>
            <a:pPr marL="0" indent="0">
              <a:buNone/>
            </a:pPr>
            <a:r>
              <a:rPr lang="en-US" dirty="0"/>
              <a:t>Cold Site</a:t>
            </a:r>
          </a:p>
          <a:p>
            <a:pPr marL="0" indent="0">
              <a:buNone/>
            </a:pPr>
            <a:r>
              <a:rPr lang="en-US" dirty="0"/>
              <a:t>Warm Site</a:t>
            </a:r>
          </a:p>
          <a:p>
            <a:pPr marL="0" indent="0">
              <a:buNone/>
            </a:pPr>
            <a:r>
              <a:rPr lang="en-US" dirty="0"/>
              <a:t>Hot Site</a:t>
            </a:r>
          </a:p>
        </p:txBody>
      </p:sp>
      <p:pic>
        <p:nvPicPr>
          <p:cNvPr id="3074" name="Picture 2" descr="Warm Site - Cybersecurity Glossary">
            <a:extLst>
              <a:ext uri="{FF2B5EF4-FFF2-40B4-BE49-F238E27FC236}">
                <a16:creationId xmlns:a16="http://schemas.microsoft.com/office/drawing/2014/main" id="{247B8A77-BA7C-7A78-0640-E438322A9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890" y="2966346"/>
            <a:ext cx="6483928" cy="327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2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1615-FD01-9241-7586-44B7B4849C22}"/>
              </a:ext>
            </a:extLst>
          </p:cNvPr>
          <p:cNvSpPr>
            <a:spLocks noGrp="1"/>
          </p:cNvSpPr>
          <p:nvPr>
            <p:ph type="title"/>
          </p:nvPr>
        </p:nvSpPr>
        <p:spPr/>
        <p:txBody>
          <a:bodyPr/>
          <a:lstStyle/>
          <a:p>
            <a:r>
              <a:rPr lang="en-US" dirty="0"/>
              <a:t>when WOULD DRP BE IMPLEMENTED </a:t>
            </a:r>
          </a:p>
        </p:txBody>
      </p:sp>
      <p:sp>
        <p:nvSpPr>
          <p:cNvPr id="3" name="Content Placeholder 2">
            <a:extLst>
              <a:ext uri="{FF2B5EF4-FFF2-40B4-BE49-F238E27FC236}">
                <a16:creationId xmlns:a16="http://schemas.microsoft.com/office/drawing/2014/main" id="{6DE13BCC-8B2F-F805-4FA6-BC1F024B0093}"/>
              </a:ext>
            </a:extLst>
          </p:cNvPr>
          <p:cNvSpPr>
            <a:spLocks noGrp="1"/>
          </p:cNvSpPr>
          <p:nvPr>
            <p:ph idx="1"/>
          </p:nvPr>
        </p:nvSpPr>
        <p:spPr/>
        <p:txBody>
          <a:bodyPr/>
          <a:lstStyle/>
          <a:p>
            <a:pPr marL="0" indent="0">
              <a:buNone/>
            </a:pPr>
            <a:r>
              <a:rPr lang="en-US" dirty="0"/>
              <a:t>Natural Disasters</a:t>
            </a:r>
          </a:p>
          <a:p>
            <a:pPr marL="0" indent="0">
              <a:buNone/>
            </a:pPr>
            <a:r>
              <a:rPr lang="en-US" dirty="0"/>
              <a:t>Cyber Attacks</a:t>
            </a:r>
          </a:p>
          <a:p>
            <a:pPr marL="0" indent="0">
              <a:buNone/>
            </a:pPr>
            <a:r>
              <a:rPr lang="en-US" dirty="0"/>
              <a:t>Human Error</a:t>
            </a:r>
          </a:p>
          <a:p>
            <a:pPr marL="0" indent="0">
              <a:buNone/>
            </a:pPr>
            <a:r>
              <a:rPr lang="en-US" dirty="0"/>
              <a:t>Simulated Events</a:t>
            </a:r>
          </a:p>
          <a:p>
            <a:pPr marL="0" indent="0">
              <a:buNone/>
            </a:pPr>
            <a:endParaRPr lang="en-US" dirty="0"/>
          </a:p>
        </p:txBody>
      </p:sp>
      <p:pic>
        <p:nvPicPr>
          <p:cNvPr id="4098" name="Picture 2" descr="Nature's Fury: The Science of Natural Disasters - YouTube">
            <a:extLst>
              <a:ext uri="{FF2B5EF4-FFF2-40B4-BE49-F238E27FC236}">
                <a16:creationId xmlns:a16="http://schemas.microsoft.com/office/drawing/2014/main" id="{95F5581C-09F5-DCFD-D40E-FCFEFBEE2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37797"/>
            <a:ext cx="5514109" cy="310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2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969-EB98-3EE1-1B80-59BDE8F1D7EF}"/>
              </a:ext>
            </a:extLst>
          </p:cNvPr>
          <p:cNvSpPr>
            <a:spLocks noGrp="1"/>
          </p:cNvSpPr>
          <p:nvPr>
            <p:ph type="title"/>
          </p:nvPr>
        </p:nvSpPr>
        <p:spPr/>
        <p:txBody>
          <a:bodyPr/>
          <a:lstStyle/>
          <a:p>
            <a:r>
              <a:rPr lang="en-US" dirty="0"/>
              <a:t>Why is DRP important</a:t>
            </a:r>
          </a:p>
        </p:txBody>
      </p:sp>
      <p:sp>
        <p:nvSpPr>
          <p:cNvPr id="3" name="Content Placeholder 2">
            <a:extLst>
              <a:ext uri="{FF2B5EF4-FFF2-40B4-BE49-F238E27FC236}">
                <a16:creationId xmlns:a16="http://schemas.microsoft.com/office/drawing/2014/main" id="{9FB31222-FE8F-34FD-D906-FDE4CA10D710}"/>
              </a:ext>
            </a:extLst>
          </p:cNvPr>
          <p:cNvSpPr>
            <a:spLocks noGrp="1"/>
          </p:cNvSpPr>
          <p:nvPr>
            <p:ph idx="1"/>
          </p:nvPr>
        </p:nvSpPr>
        <p:spPr/>
        <p:txBody>
          <a:bodyPr/>
          <a:lstStyle/>
          <a:p>
            <a:pPr marL="0" indent="0">
              <a:buNone/>
            </a:pPr>
            <a:r>
              <a:rPr lang="en-US" dirty="0"/>
              <a:t>Minimize Interruptions</a:t>
            </a:r>
          </a:p>
          <a:p>
            <a:pPr marL="0" indent="0">
              <a:buNone/>
            </a:pPr>
            <a:r>
              <a:rPr lang="en-US" dirty="0"/>
              <a:t>Limit Damages</a:t>
            </a:r>
          </a:p>
          <a:p>
            <a:pPr marL="0" indent="0">
              <a:buNone/>
            </a:pPr>
            <a:r>
              <a:rPr lang="en-US" dirty="0"/>
              <a:t>Alternative Means of Operations</a:t>
            </a:r>
          </a:p>
          <a:p>
            <a:pPr marL="0" indent="0">
              <a:buNone/>
            </a:pPr>
            <a:endParaRPr lang="en-US" dirty="0"/>
          </a:p>
        </p:txBody>
      </p:sp>
      <p:pic>
        <p:nvPicPr>
          <p:cNvPr id="5122" name="Picture 2" descr="The PMI's qualification proposals in detail">
            <a:extLst>
              <a:ext uri="{FF2B5EF4-FFF2-40B4-BE49-F238E27FC236}">
                <a16:creationId xmlns:a16="http://schemas.microsoft.com/office/drawing/2014/main" id="{FEAAD10B-39DF-1549-9BB1-F66957EA9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419" y="3429000"/>
            <a:ext cx="3350491" cy="206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6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08FA-88C2-66B9-C49C-AE9F6097E9C6}"/>
              </a:ext>
            </a:extLst>
          </p:cNvPr>
          <p:cNvSpPr>
            <a:spLocks noGrp="1"/>
          </p:cNvSpPr>
          <p:nvPr>
            <p:ph type="title"/>
          </p:nvPr>
        </p:nvSpPr>
        <p:spPr/>
        <p:txBody>
          <a:bodyPr/>
          <a:lstStyle/>
          <a:p>
            <a:r>
              <a:rPr lang="en-US" dirty="0"/>
              <a:t>How to develop and implement a </a:t>
            </a:r>
            <a:r>
              <a:rPr lang="en-US" dirty="0" err="1"/>
              <a:t>drp</a:t>
            </a:r>
            <a:endParaRPr lang="en-US" dirty="0"/>
          </a:p>
        </p:txBody>
      </p:sp>
      <p:sp>
        <p:nvSpPr>
          <p:cNvPr id="3" name="Content Placeholder 2">
            <a:extLst>
              <a:ext uri="{FF2B5EF4-FFF2-40B4-BE49-F238E27FC236}">
                <a16:creationId xmlns:a16="http://schemas.microsoft.com/office/drawing/2014/main" id="{28B26B3F-ECDB-442E-B2D1-5ED6E7AFABEF}"/>
              </a:ext>
            </a:extLst>
          </p:cNvPr>
          <p:cNvSpPr>
            <a:spLocks noGrp="1"/>
          </p:cNvSpPr>
          <p:nvPr>
            <p:ph idx="1"/>
          </p:nvPr>
        </p:nvSpPr>
        <p:spPr/>
        <p:txBody>
          <a:bodyPr/>
          <a:lstStyle/>
          <a:p>
            <a:pPr marL="0" indent="0">
              <a:buNone/>
            </a:pPr>
            <a:r>
              <a:rPr lang="en-US" dirty="0"/>
              <a:t>Audit IT Resources</a:t>
            </a:r>
          </a:p>
          <a:p>
            <a:pPr marL="0" indent="0">
              <a:buNone/>
            </a:pPr>
            <a:r>
              <a:rPr lang="en-US" dirty="0"/>
              <a:t>Critical-</a:t>
            </a:r>
            <a:r>
              <a:rPr lang="en-US" dirty="0" err="1"/>
              <a:t>Noncrticial</a:t>
            </a:r>
            <a:endParaRPr lang="en-US" dirty="0"/>
          </a:p>
          <a:p>
            <a:pPr marL="0" indent="0">
              <a:buNone/>
            </a:pPr>
            <a:r>
              <a:rPr lang="en-US" dirty="0"/>
              <a:t>Involvement</a:t>
            </a:r>
          </a:p>
          <a:p>
            <a:pPr marL="0" indent="0">
              <a:buNone/>
            </a:pPr>
            <a:r>
              <a:rPr lang="en-US" dirty="0"/>
              <a:t>Communication</a:t>
            </a:r>
          </a:p>
        </p:txBody>
      </p:sp>
      <p:pic>
        <p:nvPicPr>
          <p:cNvPr id="6150" name="Picture 6" descr="Retirement Planning Checklist – Forbes Advisor">
            <a:extLst>
              <a:ext uri="{FF2B5EF4-FFF2-40B4-BE49-F238E27FC236}">
                <a16:creationId xmlns:a16="http://schemas.microsoft.com/office/drawing/2014/main" id="{186780AE-7AFB-DF8F-6003-ED6DCF386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647" y="2329078"/>
            <a:ext cx="3912764" cy="21998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ffective Communication In Business Needs Much More Than Language  Proficiency">
            <a:extLst>
              <a:ext uri="{FF2B5EF4-FFF2-40B4-BE49-F238E27FC236}">
                <a16:creationId xmlns:a16="http://schemas.microsoft.com/office/drawing/2014/main" id="{7B835D14-C40D-6B79-67F1-7D5A47FDE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114" y="4528921"/>
            <a:ext cx="3593523" cy="202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8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6405-B766-8906-1BE3-E6D76A1370A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C61BDC2-AFA9-2F42-90BA-AE828C67A67C}"/>
              </a:ext>
            </a:extLst>
          </p:cNvPr>
          <p:cNvSpPr>
            <a:spLocks noGrp="1"/>
          </p:cNvSpPr>
          <p:nvPr>
            <p:ph idx="1"/>
          </p:nvPr>
        </p:nvSpPr>
        <p:spPr>
          <a:xfrm>
            <a:off x="665018" y="1884218"/>
            <a:ext cx="10382393" cy="4710546"/>
          </a:xfrm>
        </p:spPr>
        <p:txBody>
          <a:bodyPr>
            <a:normAutofit fontScale="85000" lnSpcReduction="10000"/>
          </a:bodyPr>
          <a:lstStyle/>
          <a:p>
            <a:pPr marL="0" indent="0" algn="l">
              <a:buNone/>
            </a:pPr>
            <a:r>
              <a:rPr lang="en-US" b="0" i="0" u="none" strike="noStrike" dirty="0">
                <a:solidFill>
                  <a:srgbClr val="000000"/>
                </a:solidFill>
                <a:effectLst/>
              </a:rPr>
              <a:t>Brush, K. (2022). </a:t>
            </a:r>
            <a:r>
              <a:rPr lang="en-US" b="0" i="1" u="none" strike="noStrike" dirty="0">
                <a:solidFill>
                  <a:srgbClr val="000000"/>
                </a:solidFill>
                <a:effectLst/>
              </a:rPr>
              <a:t>Disaster Recovery Plan (DRP)</a:t>
            </a:r>
            <a:r>
              <a:rPr lang="en-US" b="0" i="0" u="none" strike="noStrike" dirty="0">
                <a:solidFill>
                  <a:srgbClr val="000000"/>
                </a:solidFill>
                <a:effectLst/>
              </a:rPr>
              <a:t>. TechTarget. Retrieved November 13, 2022, from 	https://</a:t>
            </a:r>
            <a:r>
              <a:rPr lang="en-US" b="0" i="0" u="none" strike="noStrike" dirty="0" err="1">
                <a:solidFill>
                  <a:srgbClr val="000000"/>
                </a:solidFill>
                <a:effectLst/>
              </a:rPr>
              <a:t>www.techtarget.com</a:t>
            </a:r>
            <a:r>
              <a:rPr lang="en-US" b="0" i="0" u="none" strike="noStrike" dirty="0">
                <a:solidFill>
                  <a:srgbClr val="000000"/>
                </a:solidFill>
                <a:effectLst/>
              </a:rPr>
              <a:t>/</a:t>
            </a:r>
            <a:r>
              <a:rPr lang="en-US" b="0" i="0" u="none" strike="noStrike" dirty="0" err="1">
                <a:solidFill>
                  <a:srgbClr val="000000"/>
                </a:solidFill>
                <a:effectLst/>
              </a:rPr>
              <a:t>searchdisasterrecovery</a:t>
            </a:r>
            <a:r>
              <a:rPr lang="en-US" b="0" i="0" u="none" strike="noStrike" dirty="0">
                <a:solidFill>
                  <a:srgbClr val="000000"/>
                </a:solidFill>
                <a:effectLst/>
              </a:rPr>
              <a:t>/definition/disaster-recovery-plan </a:t>
            </a:r>
          </a:p>
          <a:p>
            <a:pPr marL="0" indent="0" algn="l">
              <a:buNone/>
            </a:pPr>
            <a:r>
              <a:rPr lang="en-US" b="0" i="0" u="none" strike="noStrike" dirty="0" err="1">
                <a:solidFill>
                  <a:srgbClr val="000000"/>
                </a:solidFill>
                <a:effectLst/>
              </a:rPr>
              <a:t>Crocetti</a:t>
            </a:r>
            <a:r>
              <a:rPr lang="en-US" b="0" i="0" u="none" strike="noStrike" dirty="0">
                <a:solidFill>
                  <a:srgbClr val="000000"/>
                </a:solidFill>
                <a:effectLst/>
              </a:rPr>
              <a:t>, P. (2018). </a:t>
            </a:r>
            <a:r>
              <a:rPr lang="en-US" b="0" i="1" u="none" strike="noStrike" dirty="0">
                <a:solidFill>
                  <a:srgbClr val="000000"/>
                </a:solidFill>
                <a:effectLst/>
              </a:rPr>
              <a:t>Warm Site</a:t>
            </a:r>
            <a:r>
              <a:rPr lang="en-US" b="0" i="0" u="none" strike="noStrike" dirty="0">
                <a:solidFill>
                  <a:srgbClr val="000000"/>
                </a:solidFill>
                <a:effectLst/>
              </a:rPr>
              <a:t>. TechTarget. Retrieved November 13, 2022, from 	https://</a:t>
            </a:r>
            <a:r>
              <a:rPr lang="en-US" b="0" i="0" u="none" strike="noStrike" dirty="0" err="1">
                <a:solidFill>
                  <a:srgbClr val="000000"/>
                </a:solidFill>
                <a:effectLst/>
              </a:rPr>
              <a:t>www.techtarget.com</a:t>
            </a:r>
            <a:r>
              <a:rPr lang="en-US" b="0" i="0" u="none" strike="noStrike" dirty="0">
                <a:solidFill>
                  <a:srgbClr val="000000"/>
                </a:solidFill>
                <a:effectLst/>
              </a:rPr>
              <a:t>/</a:t>
            </a:r>
            <a:r>
              <a:rPr lang="en-US" b="0" i="0" u="none" strike="noStrike" dirty="0" err="1">
                <a:solidFill>
                  <a:srgbClr val="000000"/>
                </a:solidFill>
                <a:effectLst/>
              </a:rPr>
              <a:t>searchdisasterrecovery</a:t>
            </a:r>
            <a:r>
              <a:rPr lang="en-US" b="0" i="0" u="none" strike="noStrike" dirty="0">
                <a:solidFill>
                  <a:srgbClr val="000000"/>
                </a:solidFill>
                <a:effectLst/>
              </a:rPr>
              <a:t>/definition/warm-site </a:t>
            </a:r>
          </a:p>
          <a:p>
            <a:pPr marL="0" indent="0" algn="l">
              <a:buNone/>
            </a:pPr>
            <a:r>
              <a:rPr lang="en-US" b="0" i="0" u="none" strike="noStrike" dirty="0" err="1">
                <a:solidFill>
                  <a:srgbClr val="000000"/>
                </a:solidFill>
                <a:effectLst/>
              </a:rPr>
              <a:t>Kirvan</a:t>
            </a:r>
            <a:r>
              <a:rPr lang="en-US" b="0" i="0" u="none" strike="noStrike" dirty="0">
                <a:solidFill>
                  <a:srgbClr val="000000"/>
                </a:solidFill>
                <a:effectLst/>
              </a:rPr>
              <a:t>, P. (2020). </a:t>
            </a:r>
            <a:r>
              <a:rPr lang="en-US" b="0" i="1" u="none" strike="noStrike" dirty="0">
                <a:solidFill>
                  <a:srgbClr val="000000"/>
                </a:solidFill>
                <a:effectLst/>
              </a:rPr>
              <a:t>12 steps for a successful </a:t>
            </a:r>
            <a:r>
              <a:rPr lang="en-US" b="0" i="1" u="none" strike="noStrike" dirty="0" err="1">
                <a:solidFill>
                  <a:srgbClr val="000000"/>
                </a:solidFill>
                <a:effectLst/>
              </a:rPr>
              <a:t>DRaaS</a:t>
            </a:r>
            <a:r>
              <a:rPr lang="en-US" b="0" i="1" u="none" strike="noStrike" dirty="0">
                <a:solidFill>
                  <a:srgbClr val="000000"/>
                </a:solidFill>
                <a:effectLst/>
              </a:rPr>
              <a:t> implementation</a:t>
            </a:r>
            <a:r>
              <a:rPr lang="en-US" b="0" i="0" u="none" strike="noStrike" dirty="0">
                <a:solidFill>
                  <a:srgbClr val="000000"/>
                </a:solidFill>
                <a:effectLst/>
              </a:rPr>
              <a:t>. TechTarget. Retrieved November 	13, 2022, from https://www.techtarget.com/searchdisasterrecovery/answer/DR-as-a-	service-What-are-crucial-steps-to-get-started </a:t>
            </a:r>
          </a:p>
          <a:p>
            <a:pPr marL="0" indent="0" algn="l">
              <a:buNone/>
            </a:pPr>
            <a:r>
              <a:rPr lang="en-US" b="0" i="0" u="none" strike="noStrike" dirty="0" err="1">
                <a:solidFill>
                  <a:srgbClr val="000000"/>
                </a:solidFill>
                <a:effectLst/>
              </a:rPr>
              <a:t>Kyndryl</a:t>
            </a:r>
            <a:r>
              <a:rPr lang="en-US" b="0" i="0" u="none" strike="noStrike" dirty="0">
                <a:solidFill>
                  <a:srgbClr val="000000"/>
                </a:solidFill>
                <a:effectLst/>
              </a:rPr>
              <a:t>. (2022). </a:t>
            </a:r>
            <a:r>
              <a:rPr lang="en-US" b="0" i="1" u="none" strike="noStrike" dirty="0">
                <a:solidFill>
                  <a:srgbClr val="000000"/>
                </a:solidFill>
                <a:effectLst/>
              </a:rPr>
              <a:t>What is a disaster recovery plan?</a:t>
            </a:r>
            <a:r>
              <a:rPr lang="en-US" b="0" i="0" u="none" strike="noStrike" dirty="0">
                <a:solidFill>
                  <a:srgbClr val="000000"/>
                </a:solidFill>
                <a:effectLst/>
              </a:rPr>
              <a:t> </a:t>
            </a:r>
            <a:r>
              <a:rPr lang="en-US" b="0" i="0" u="none" strike="noStrike" dirty="0" err="1">
                <a:solidFill>
                  <a:srgbClr val="000000"/>
                </a:solidFill>
                <a:effectLst/>
              </a:rPr>
              <a:t>Kyndryl</a:t>
            </a:r>
            <a:r>
              <a:rPr lang="en-US" b="0" i="0" u="none" strike="noStrike" dirty="0">
                <a:solidFill>
                  <a:srgbClr val="000000"/>
                </a:solidFill>
                <a:effectLst/>
              </a:rPr>
              <a:t>. Retrieved November 13, 2022, from 	https://</a:t>
            </a:r>
            <a:r>
              <a:rPr lang="en-US" b="0" i="0" u="none" strike="noStrike" dirty="0" err="1">
                <a:solidFill>
                  <a:srgbClr val="000000"/>
                </a:solidFill>
                <a:effectLst/>
              </a:rPr>
              <a:t>www.kyndryl.com</a:t>
            </a:r>
            <a:r>
              <a:rPr lang="en-US" b="0" i="0" u="none" strike="noStrike" dirty="0">
                <a:solidFill>
                  <a:srgbClr val="000000"/>
                </a:solidFill>
                <a:effectLst/>
              </a:rPr>
              <a:t>/us/</a:t>
            </a:r>
            <a:r>
              <a:rPr lang="en-US" b="0" i="0" u="none" strike="noStrike" dirty="0" err="1">
                <a:solidFill>
                  <a:srgbClr val="000000"/>
                </a:solidFill>
                <a:effectLst/>
              </a:rPr>
              <a:t>en</a:t>
            </a:r>
            <a:r>
              <a:rPr lang="en-US" b="0" i="0" u="none" strike="noStrike" dirty="0">
                <a:solidFill>
                  <a:srgbClr val="000000"/>
                </a:solidFill>
                <a:effectLst/>
              </a:rPr>
              <a:t>/learn/disaster-recovery-plan </a:t>
            </a:r>
          </a:p>
          <a:p>
            <a:pPr marL="0" indent="0" algn="l">
              <a:buNone/>
            </a:pPr>
            <a:r>
              <a:rPr lang="en-US" b="0" i="0" u="none" strike="noStrike" dirty="0">
                <a:solidFill>
                  <a:srgbClr val="000000"/>
                </a:solidFill>
                <a:effectLst/>
              </a:rPr>
              <a:t>Moore, J. (2020). </a:t>
            </a:r>
            <a:r>
              <a:rPr lang="en-US" b="0" i="1" u="none" strike="noStrike" dirty="0">
                <a:solidFill>
                  <a:srgbClr val="000000"/>
                </a:solidFill>
                <a:effectLst/>
              </a:rPr>
              <a:t>Disaster Recovery as a Service (</a:t>
            </a:r>
            <a:r>
              <a:rPr lang="en-US" b="0" i="1" u="none" strike="noStrike" dirty="0" err="1">
                <a:solidFill>
                  <a:srgbClr val="000000"/>
                </a:solidFill>
                <a:effectLst/>
              </a:rPr>
              <a:t>DRaaS</a:t>
            </a:r>
            <a:r>
              <a:rPr lang="en-US" b="0" i="1" u="none" strike="noStrike" dirty="0">
                <a:solidFill>
                  <a:srgbClr val="000000"/>
                </a:solidFill>
                <a:effectLst/>
              </a:rPr>
              <a:t>)</a:t>
            </a:r>
            <a:r>
              <a:rPr lang="en-US" b="0" i="0" u="none" strike="noStrike" dirty="0">
                <a:solidFill>
                  <a:srgbClr val="000000"/>
                </a:solidFill>
                <a:effectLst/>
              </a:rPr>
              <a:t>. TechTarget. Retrieved November 13, 2022, 	from https://www.techtarget.com/searchdisasterrecovery/definition/disaster-recovery-as-	a-service-</a:t>
            </a:r>
            <a:r>
              <a:rPr lang="en-US" b="0" i="0" u="none" strike="noStrike" dirty="0" err="1">
                <a:solidFill>
                  <a:srgbClr val="000000"/>
                </a:solidFill>
                <a:effectLst/>
              </a:rPr>
              <a:t>DRaaS</a:t>
            </a:r>
            <a:r>
              <a:rPr lang="en-US" b="0" i="0" u="none" strike="noStrike" dirty="0">
                <a:solidFill>
                  <a:srgbClr val="000000"/>
                </a:solidFill>
                <a:effectLst/>
              </a:rPr>
              <a:t> </a:t>
            </a:r>
          </a:p>
        </p:txBody>
      </p:sp>
    </p:spTree>
    <p:extLst>
      <p:ext uri="{BB962C8B-B14F-4D97-AF65-F5344CB8AC3E}">
        <p14:creationId xmlns:p14="http://schemas.microsoft.com/office/powerpoint/2010/main" val="3764167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1626</TotalTime>
  <Words>1469</Words>
  <Application>Microsoft Macintosh PowerPoint</Application>
  <PresentationFormat>Widescreen</PresentationFormat>
  <Paragraphs>96</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Circuit</vt:lpstr>
      <vt:lpstr>Disaster recover plan (DRP) for code x</vt:lpstr>
      <vt:lpstr>Who is involved?</vt:lpstr>
      <vt:lpstr>What is a drp?</vt:lpstr>
      <vt:lpstr>Where would drp be handled?</vt:lpstr>
      <vt:lpstr>when WOULD DRP BE IMPLEMENTED </vt:lpstr>
      <vt:lpstr>Why is DRP important</vt:lpstr>
      <vt:lpstr>How to develop and implement a drp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recover plan (DRP) for code x</dc:title>
  <dc:creator>Microsoft Office User</dc:creator>
  <cp:lastModifiedBy>Microsoft Office User</cp:lastModifiedBy>
  <cp:revision>2</cp:revision>
  <dcterms:created xsi:type="dcterms:W3CDTF">2022-11-14T02:09:49Z</dcterms:created>
  <dcterms:modified xsi:type="dcterms:W3CDTF">2022-11-15T05:15:54Z</dcterms:modified>
</cp:coreProperties>
</file>