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9"/>
    <p:restoredTop sz="72961"/>
  </p:normalViewPr>
  <p:slideViewPr>
    <p:cSldViewPr snapToGrid="0">
      <p:cViewPr varScale="1">
        <p:scale>
          <a:sx n="82" d="100"/>
          <a:sy n="82" d="100"/>
        </p:scale>
        <p:origin x="9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734BB-5285-FB4E-916A-E2C809322E21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0CF6-5863-7049-AD49-C8C63650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20CF6-5863-7049-AD49-C8C63650A4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FD4A-C738-B504-74BF-D3DAFFF43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2031D-F2ED-0657-7C7A-7E9A5D5F8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D55A7-3E5B-E7E9-1385-2E55FD11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414B5-E953-0398-F5D6-7426809A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70BF-8ADE-F362-7FFC-C0F9398E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1F1A-05B2-4415-891B-23AADBE9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25B1F-B5CF-DD3F-D3E3-CDA3260FA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5D982-27DD-0C17-0D05-2CFED6D2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E1EC-AFA4-94AF-77F4-868B7140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7986-F548-05D3-0CCF-B2BAEA5F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8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AB5AC-927B-70D3-57CC-DF63ED28B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E452A-DC72-0D16-4AA5-51122C60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3518-96F4-3CB5-D1F8-1FB00E76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2E06C-6A90-125F-A763-A42E5693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3DC7B-8A95-76C4-489F-88EB89DD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DC84-16A9-76DA-453D-2681E6D6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D2C0-313D-D728-2CEF-3C283EBDB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9781-EAE4-2D7A-37C2-9024AC9E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2E933-7D51-043A-8B15-648BE5F1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327A0-DB67-01CC-1D11-32E626E4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6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05D8-C015-25AF-93D2-18661CE4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9DDDA-58A5-9280-A5A2-2B83B72BC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FBAD-C0BA-9E5B-C592-B014D3B8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E8453-5E74-56DA-69AA-DC584B8F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29ADA-C901-3F61-7063-96ECCCF1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03D6-5507-3433-452D-8543F852D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108B2-CEFB-CCA8-408F-CDB0D3911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4C93E-25B3-F494-3526-EE3D4E18B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A0AA7-FF69-73BF-312C-B31FC7B0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4C6A1-2F36-3652-AF74-C3BAF05A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2AD8C-E85A-A0EB-E201-B71F70B6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1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6C86-EC49-3C26-C6AE-35AAF553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C57A4-0B2C-1A73-C528-B68B7A3F5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A4AE2-CA0F-6296-3102-A539296D9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1789F-13D5-6FBC-94B3-1F059ADB5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BCE1E-2136-AC32-858E-AEBAAD551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C4423-0C67-69ED-9A26-B9EC095B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45272-2FAD-3142-8D82-A5B0CB46A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8B55E-D234-679A-7A82-739FC218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2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E5124-9C47-86F0-1862-723CD471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C716B-C390-4BB1-4478-3E2F07CC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C2241-074F-F4CD-07D7-0BC2041C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0037E-BDB2-B547-3459-A89A3B58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6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E9CC56-1117-12CA-D77F-C1137DC4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C856D-60D8-3494-825F-800A3FED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1B15A-42C0-A830-FD16-4CB62BDC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70D5-50E4-A45D-007B-8753EB31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3FF7-89DC-FFDA-ACA5-1CF3E19F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E74DB-748A-D274-939C-59E3B991C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68692-A54D-3D0D-1AC2-10D01274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38260-BBEA-3446-8BDE-168C24FB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66697-726B-9CAE-F00E-DF2F1E75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9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2B6A-02CB-9E18-BEB7-A7C67AAA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BA47EF-5DE9-6704-3CA0-34DCA182B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F2269-29DE-88EB-47FA-B7B0EE39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4F14A-A68A-605D-0333-1D8628B1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F1128-BB0C-8814-81AE-F8B03D48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F3412-8E98-C49C-26FE-2714B116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A8701-3943-1A5C-7DD7-536ACA25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5944C-78CC-B926-8067-2AF9FBCC4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AA799-4912-7B78-84C2-7DA555761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F07B-50D8-0E44-AD8E-229B949C9046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F3CB0-DD2A-B703-8CD5-3E801135E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7B1F3-AF82-91C8-9FA9-5C6E923DA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E672-8539-164D-83C0-F9294A3A6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9A2323-8373-C085-6A09-89E366B6E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86928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CADEMY ENGRAVED LET PLAIN:1.0" panose="02000000000000000000" pitchFamily="2" charset="0"/>
              </a:rPr>
              <a:t>Tactical Network Products</a:t>
            </a:r>
          </a:p>
          <a:p>
            <a:r>
              <a:rPr lang="en-US" sz="3600" b="1" dirty="0">
                <a:latin typeface="ACADEMY ENGRAVED LET PLAIN:1.0" panose="02000000000000000000" pitchFamily="2" charset="0"/>
              </a:rPr>
              <a:t>Specialize in Government Compliant Products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B7E19D-7ABC-667A-F475-2F0762FAB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8268"/>
            <a:ext cx="9144000" cy="1439332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ACADEMY ENGRAVED LET PLAIN:1.0" panose="02000000000000000000" pitchFamily="2" charset="0"/>
              </a:rPr>
              <a:t>TN-Tech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3F3C8C-C501-A7FC-33C5-1398A33BB45A}"/>
              </a:ext>
            </a:extLst>
          </p:cNvPr>
          <p:cNvSpPr txBox="1">
            <a:spLocks/>
          </p:cNvSpPr>
          <p:nvPr/>
        </p:nvSpPr>
        <p:spPr>
          <a:xfrm>
            <a:off x="838200" y="4470401"/>
            <a:ext cx="10515600" cy="121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CADEMY ENGRAVED LET PLAIN:1.0" panose="02000000000000000000" pitchFamily="2" charset="0"/>
              </a:rPr>
              <a:t>CSO: Jose Flores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CADEMY ENGRAVED LET PLAIN:1.0" panose="02000000000000000000" pitchFamily="2" charset="0"/>
              </a:rPr>
              <a:t>Email: Jflores1@sandiego.edu</a:t>
            </a:r>
          </a:p>
        </p:txBody>
      </p:sp>
    </p:spTree>
    <p:extLst>
      <p:ext uri="{BB962C8B-B14F-4D97-AF65-F5344CB8AC3E}">
        <p14:creationId xmlns:p14="http://schemas.microsoft.com/office/powerpoint/2010/main" val="2524406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31FD-7880-B1BA-725D-E11579E5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International Organization for Standardization (ISO)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6505C3-3233-2401-A688-AEE46F0CB7CC}"/>
              </a:ext>
            </a:extLst>
          </p:cNvPr>
          <p:cNvSpPr txBox="1">
            <a:spLocks/>
          </p:cNvSpPr>
          <p:nvPr/>
        </p:nvSpPr>
        <p:spPr>
          <a:xfrm>
            <a:off x="838200" y="2538311"/>
            <a:ext cx="10735962" cy="67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merican Typewriter" panose="02090604020004020304" pitchFamily="18" charset="77"/>
              </a:rPr>
              <a:t>Expand Customer Opportunity (Recognized Internationally)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5005021-811D-E748-EB7F-A52E272A6689}"/>
              </a:ext>
            </a:extLst>
          </p:cNvPr>
          <p:cNvSpPr txBox="1">
            <a:spLocks/>
          </p:cNvSpPr>
          <p:nvPr/>
        </p:nvSpPr>
        <p:spPr>
          <a:xfrm>
            <a:off x="838200" y="3302850"/>
            <a:ext cx="10735962" cy="67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Consult an ISO Expert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948000-5CE8-2656-8EBE-75CF5B7D56CF}"/>
              </a:ext>
            </a:extLst>
          </p:cNvPr>
          <p:cNvSpPr txBox="1">
            <a:spLocks/>
          </p:cNvSpPr>
          <p:nvPr/>
        </p:nvSpPr>
        <p:spPr>
          <a:xfrm>
            <a:off x="838200" y="4067389"/>
            <a:ext cx="10735962" cy="67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ISO Certified = Stronger Security &amp; More Revenue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D62461D-F599-29BC-4831-6367BBA32B74}"/>
              </a:ext>
            </a:extLst>
          </p:cNvPr>
          <p:cNvSpPr txBox="1">
            <a:spLocks/>
          </p:cNvSpPr>
          <p:nvPr/>
        </p:nvSpPr>
        <p:spPr>
          <a:xfrm>
            <a:off x="838200" y="1990864"/>
            <a:ext cx="11424344" cy="67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merican Typewriter" panose="02090604020004020304" pitchFamily="18" charset="77"/>
              </a:rPr>
              <a:t>Monitors, Measures, Analyze, and Evaluates Security Techniques</a:t>
            </a:r>
          </a:p>
        </p:txBody>
      </p:sp>
      <p:pic>
        <p:nvPicPr>
          <p:cNvPr id="13" name="Picture 2" descr="Certified PNG, Transparent Certification Label Stamp - Free Transparent PNG  Logos">
            <a:extLst>
              <a:ext uri="{FF2B5EF4-FFF2-40B4-BE49-F238E27FC236}">
                <a16:creationId xmlns:a16="http://schemas.microsoft.com/office/drawing/2014/main" id="{0EB72AB7-6639-2F7D-7352-E81785719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815" y="4378325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3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291F-4F20-FA2C-7A6E-3A62546F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National Institute of Standards &amp; Technology (NIST)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992C16-81BF-F807-873A-77BCE6E8F8FB}"/>
              </a:ext>
            </a:extLst>
          </p:cNvPr>
          <p:cNvSpPr txBox="1">
            <a:spLocks/>
          </p:cNvSpPr>
          <p:nvPr/>
        </p:nvSpPr>
        <p:spPr>
          <a:xfrm>
            <a:off x="838200" y="1900501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Foundational Protocols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CBB062-8024-BBAE-8AF2-98B8D68586B6}"/>
              </a:ext>
            </a:extLst>
          </p:cNvPr>
          <p:cNvSpPr txBox="1">
            <a:spLocks/>
          </p:cNvSpPr>
          <p:nvPr/>
        </p:nvSpPr>
        <p:spPr>
          <a:xfrm>
            <a:off x="838200" y="2597186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merican Typewriter" panose="02090604020004020304" pitchFamily="18" charset="77"/>
              </a:rPr>
              <a:t>Safeguarding Data Standards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C2D55E-7584-D6F5-3F62-E3AE551AC106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merican Typewriter" panose="02090604020004020304" pitchFamily="18" charset="77"/>
              </a:rPr>
              <a:t>Risk Management Assessment &amp; Corrections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1E38F4D-8CB7-3DC0-68B4-EB2F912A1AB6}"/>
              </a:ext>
            </a:extLst>
          </p:cNvPr>
          <p:cNvSpPr txBox="1">
            <a:spLocks/>
          </p:cNvSpPr>
          <p:nvPr/>
        </p:nvSpPr>
        <p:spPr>
          <a:xfrm>
            <a:off x="838200" y="4260814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merican Typewriter" panose="02090604020004020304" pitchFamily="18" charset="77"/>
              </a:rPr>
              <a:t>NIST Steps to Compliance</a:t>
            </a:r>
          </a:p>
        </p:txBody>
      </p:sp>
      <p:pic>
        <p:nvPicPr>
          <p:cNvPr id="2050" name="Picture 2" descr="NIST Compliance Support | IT Global Services">
            <a:extLst>
              <a:ext uri="{FF2B5EF4-FFF2-40B4-BE49-F238E27FC236}">
                <a16:creationId xmlns:a16="http://schemas.microsoft.com/office/drawing/2014/main" id="{610C7C15-94E0-4AC2-2166-F1039DD20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172" y="3554028"/>
            <a:ext cx="2328041" cy="232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27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985D-473B-4DF3-C19B-3CA5D7856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Payment Card Industry –Data Security Standards (PCI-DSS)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4033EB-8F5D-329F-E3F8-9B15F630FD0D}"/>
              </a:ext>
            </a:extLst>
          </p:cNvPr>
          <p:cNvSpPr txBox="1">
            <a:spLocks/>
          </p:cNvSpPr>
          <p:nvPr/>
        </p:nvSpPr>
        <p:spPr>
          <a:xfrm>
            <a:off x="838200" y="1900501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Customer Data Security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72A13A5-250B-31DC-277A-8A053723C0DD}"/>
              </a:ext>
            </a:extLst>
          </p:cNvPr>
          <p:cNvSpPr txBox="1">
            <a:spLocks/>
          </p:cNvSpPr>
          <p:nvPr/>
        </p:nvSpPr>
        <p:spPr>
          <a:xfrm>
            <a:off x="838200" y="2479940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Encryption Standards for Data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84CB65-1FA7-5201-ECD5-AD546D100D8F}"/>
              </a:ext>
            </a:extLst>
          </p:cNvPr>
          <p:cNvSpPr txBox="1">
            <a:spLocks/>
          </p:cNvSpPr>
          <p:nvPr/>
        </p:nvSpPr>
        <p:spPr>
          <a:xfrm>
            <a:off x="838200" y="3053159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Strict Access Control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14CB4C-CD1C-2F8C-0DCC-DAD9B4C7A8CC}"/>
              </a:ext>
            </a:extLst>
          </p:cNvPr>
          <p:cNvSpPr txBox="1">
            <a:spLocks/>
          </p:cNvSpPr>
          <p:nvPr/>
        </p:nvSpPr>
        <p:spPr>
          <a:xfrm>
            <a:off x="838200" y="3882496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Data Minimization </a:t>
            </a:r>
          </a:p>
        </p:txBody>
      </p:sp>
      <p:pic>
        <p:nvPicPr>
          <p:cNvPr id="3074" name="Picture 2" descr="Audit Procedures: 7 Ways to Streamline Operations - Udemy Blog">
            <a:extLst>
              <a:ext uri="{FF2B5EF4-FFF2-40B4-BE49-F238E27FC236}">
                <a16:creationId xmlns:a16="http://schemas.microsoft.com/office/drawing/2014/main" id="{E4AA1143-FC48-4EB9-B7AC-09D56D73F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12" y="3429000"/>
            <a:ext cx="2841888" cy="265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A4F46-5EE7-294D-FC97-B337549E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Federal Information Security Management Act (FISMA)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86D6EEF-BD5A-870F-9C56-A048662C1E5F}"/>
              </a:ext>
            </a:extLst>
          </p:cNvPr>
          <p:cNvSpPr txBox="1">
            <a:spLocks/>
          </p:cNvSpPr>
          <p:nvPr/>
        </p:nvSpPr>
        <p:spPr>
          <a:xfrm>
            <a:off x="838200" y="2832361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Evaluation of Policies, Procedures, Practice &amp; Controls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D60CBF-DFD7-A55C-D934-D29D18E7A26F}"/>
              </a:ext>
            </a:extLst>
          </p:cNvPr>
          <p:cNvSpPr txBox="1">
            <a:spLocks/>
          </p:cNvSpPr>
          <p:nvPr/>
        </p:nvSpPr>
        <p:spPr>
          <a:xfrm>
            <a:off x="838200" y="1900501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Consistent Security Practices for Products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89ACF75-BEB3-2034-70DF-36D64BB23F7D}"/>
              </a:ext>
            </a:extLst>
          </p:cNvPr>
          <p:cNvSpPr txBox="1">
            <a:spLocks/>
          </p:cNvSpPr>
          <p:nvPr/>
        </p:nvSpPr>
        <p:spPr>
          <a:xfrm>
            <a:off x="838200" y="3821781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Following NIST Steps to Become Compliant</a:t>
            </a:r>
          </a:p>
        </p:txBody>
      </p:sp>
      <p:pic>
        <p:nvPicPr>
          <p:cNvPr id="4098" name="Picture 2" descr="How To Conduct A Security Risk Assessment">
            <a:extLst>
              <a:ext uri="{FF2B5EF4-FFF2-40B4-BE49-F238E27FC236}">
                <a16:creationId xmlns:a16="http://schemas.microsoft.com/office/drawing/2014/main" id="{543C91DE-591E-03CE-EF2C-D2E851732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4423308"/>
            <a:ext cx="3409244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cess Standardization | CheckFlow | Checklist, Workflow and SOP Software">
            <a:extLst>
              <a:ext uri="{FF2B5EF4-FFF2-40B4-BE49-F238E27FC236}">
                <a16:creationId xmlns:a16="http://schemas.microsoft.com/office/drawing/2014/main" id="{91E225ED-1CA3-AC9D-26EB-FBCA9639A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75" y="4880990"/>
            <a:ext cx="4054314" cy="153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9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76A3-E10D-1020-6E40-628A4DD5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Cyber Incident Reporting For Critical Infrastructure Act of 2022 (CIRCIA)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28C4EE-507B-0902-D3E2-3D2FE8667D8C}"/>
              </a:ext>
            </a:extLst>
          </p:cNvPr>
          <p:cNvSpPr txBox="1">
            <a:spLocks/>
          </p:cNvSpPr>
          <p:nvPr/>
        </p:nvSpPr>
        <p:spPr>
          <a:xfrm>
            <a:off x="838200" y="2607720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Community Involvement Resolutions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F60D87-A285-2BC9-49EA-89A3AE5963EF}"/>
              </a:ext>
            </a:extLst>
          </p:cNvPr>
          <p:cNvSpPr txBox="1">
            <a:spLocks/>
          </p:cNvSpPr>
          <p:nvPr/>
        </p:nvSpPr>
        <p:spPr>
          <a:xfrm>
            <a:off x="838200" y="1961078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Cyber Attacks with Similar Products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8359CE-2875-AAEE-D422-1E7323C60FFD}"/>
              </a:ext>
            </a:extLst>
          </p:cNvPr>
          <p:cNvSpPr txBox="1">
            <a:spLocks/>
          </p:cNvSpPr>
          <p:nvPr/>
        </p:nvSpPr>
        <p:spPr>
          <a:xfrm>
            <a:off x="838200" y="3254362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Standardized Incident Reporting 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737AEDC-F32C-9A0D-BFD5-6EA56ED6C36A}"/>
              </a:ext>
            </a:extLst>
          </p:cNvPr>
          <p:cNvSpPr txBox="1">
            <a:spLocks/>
          </p:cNvSpPr>
          <p:nvPr/>
        </p:nvSpPr>
        <p:spPr>
          <a:xfrm>
            <a:off x="838200" y="3944383"/>
            <a:ext cx="10515600" cy="646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merican Typewriter" panose="02090604020004020304" pitchFamily="18" charset="77"/>
              </a:rPr>
              <a:t>Volunteered Reporting until Act Finalized </a:t>
            </a:r>
          </a:p>
        </p:txBody>
      </p:sp>
      <p:pic>
        <p:nvPicPr>
          <p:cNvPr id="5122" name="Picture 2" descr="10 Characteristics of Community Leaders | Learning, Teaching and Leadership">
            <a:extLst>
              <a:ext uri="{FF2B5EF4-FFF2-40B4-BE49-F238E27FC236}">
                <a16:creationId xmlns:a16="http://schemas.microsoft.com/office/drawing/2014/main" id="{D753CC22-6B4F-42FE-5C3B-B30C811A2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3577683"/>
            <a:ext cx="32893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97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76A3-E10D-1020-6E40-628A4DD5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CADEMY ENGRAVED LET PLAIN:1.0" panose="02000000000000000000" pitchFamily="2" charset="0"/>
              </a:rPr>
              <a:t>References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F60D87-A285-2BC9-49EA-89A3AE5963EF}"/>
              </a:ext>
            </a:extLst>
          </p:cNvPr>
          <p:cNvSpPr txBox="1">
            <a:spLocks/>
          </p:cNvSpPr>
          <p:nvPr/>
        </p:nvSpPr>
        <p:spPr>
          <a:xfrm>
            <a:off x="838200" y="1280161"/>
            <a:ext cx="10515600" cy="5212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CIS. (n.d.).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The 18 CIS controls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CIS.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www.cisecurity.org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/controls/cis-controls-list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CISA. (2022).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CIRCIA Fact Sheet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Retrieved October 11,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www.cisa.gov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/sites/default/files/publications/CIRCIA_07.21.2022_Factsheet_FINAL_508%20c.pdf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CISA. (2022).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CISA welcomes input on New Cyber Incident Reporting Requirements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Cybersecurity and Infrastructure Security Agency CISA.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www.cisa.gov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/news/2022/09/09/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cisa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-welcomes-input-new-cyber-incident-reporting-requirements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EC-Council. (2022).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U.S. passes New Cybersecurity legislation in June 2022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EC-Council.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www.eccouncil.org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/cybersecurity-exchange/career-and-leadership/federal-cybersecurity-laws-june-2022/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Fortinet. (n.d.).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What is NIST compliance and how to be compliant?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 Fortinet.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www.fortinet.com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/resources/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cyberglossary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nist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-compliance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Gillis, A. S. (2020).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What is FISMA (Federal Information Security Management Act)?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 TechTarget.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www.techtarget.com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searchsecurity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/definition/Federal-Information-Security-Management-Act </a:t>
            </a:r>
          </a:p>
          <a:p>
            <a:pPr marL="0" indent="0">
              <a:buNone/>
            </a:pP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Intelice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(n.d.).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Why is NIST compliance so important in Washington DC?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 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Intelice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 Solutions.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www.intelice.com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nist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-compliance-important-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washington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-dc/ </a:t>
            </a: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ISO. (n.d.). 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International Organization for </a:t>
            </a:r>
            <a:r>
              <a:rPr lang="en-US" sz="1400" b="0" i="1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StandardizationI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. ISO. Retrieved October 10, 2022, from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www.iso.org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home.html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merican Typewriter" panose="02090604020004020304" pitchFamily="18" charset="77"/>
              </a:rPr>
              <a:t> </a:t>
            </a:r>
          </a:p>
          <a:p>
            <a:pPr marL="0" indent="0">
              <a:buNone/>
            </a:pPr>
            <a:r>
              <a:rPr lang="en-US" sz="1400" dirty="0" err="1">
                <a:latin typeface="American Typewriter" panose="02090604020004020304" pitchFamily="18" charset="77"/>
              </a:rPr>
              <a:t>Schreider</a:t>
            </a:r>
            <a:r>
              <a:rPr lang="en-US" sz="1400" dirty="0">
                <a:latin typeface="American Typewriter" panose="02090604020004020304" pitchFamily="18" charset="77"/>
              </a:rPr>
              <a:t>, T. (2020). Cybersecurity Law, standards and regulations. Rothstein Publishing.</a:t>
            </a:r>
          </a:p>
          <a:p>
            <a:endParaRPr lang="en-US" sz="1400" dirty="0"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9664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482</Words>
  <Application>Microsoft Macintosh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ACADEMY ENGRAVED LET PLAIN:1.0</vt:lpstr>
      <vt:lpstr>American Typewriter</vt:lpstr>
      <vt:lpstr>Arial</vt:lpstr>
      <vt:lpstr>Calibri</vt:lpstr>
      <vt:lpstr>Calibri Light</vt:lpstr>
      <vt:lpstr>Office Theme</vt:lpstr>
      <vt:lpstr>TN-Tech</vt:lpstr>
      <vt:lpstr>International Organization for Standardization (ISO)</vt:lpstr>
      <vt:lpstr>National Institute of Standards &amp; Technology (NIST)</vt:lpstr>
      <vt:lpstr>Payment Card Industry –Data Security Standards (PCI-DSS)</vt:lpstr>
      <vt:lpstr>Federal Information Security Management Act (FISMA)</vt:lpstr>
      <vt:lpstr>Cyber Incident Reporting For Critical Infrastructure Act of 2022 (CIRCIA)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TN-Tech</dc:title>
  <dc:creator>Microsoft Office User</dc:creator>
  <cp:lastModifiedBy>Microsoft Office User</cp:lastModifiedBy>
  <cp:revision>2</cp:revision>
  <dcterms:created xsi:type="dcterms:W3CDTF">2022-10-11T01:19:05Z</dcterms:created>
  <dcterms:modified xsi:type="dcterms:W3CDTF">2022-10-11T05:54:01Z</dcterms:modified>
</cp:coreProperties>
</file>