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28"/>
    <p:restoredTop sz="73364"/>
  </p:normalViewPr>
  <p:slideViewPr>
    <p:cSldViewPr snapToGrid="0">
      <p:cViewPr varScale="1">
        <p:scale>
          <a:sx n="81" d="100"/>
          <a:sy n="81" d="100"/>
        </p:scale>
        <p:origin x="11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737D6-FA50-944A-AA09-3C6CD3016FB0}" type="datetimeFigureOut">
              <a:rPr lang="en-US" smtClean="0"/>
              <a:t>7/4/23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0DBFD-790E-B841-8D85-15C371747F6D}" type="slidenum">
              <a:rPr lang="en-US" smtClean="0"/>
              <a:t>‹#›</a:t>
            </a:fld>
            <a:endParaRPr lang="en-US"/>
          </a:p>
        </p:txBody>
      </p:sp>
    </p:spTree>
    <p:extLst>
      <p:ext uri="{BB962C8B-B14F-4D97-AF65-F5344CB8AC3E}">
        <p14:creationId xmlns:p14="http://schemas.microsoft.com/office/powerpoint/2010/main" val="367062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Hyberbeard</a:t>
            </a:r>
            <a:r>
              <a:rPr lang="en-US" dirty="0"/>
              <a:t> allowed third-party advertainment networks to collect personal information and targeted children.</a:t>
            </a:r>
          </a:p>
          <a:p>
            <a:r>
              <a:rPr lang="en-US" dirty="0"/>
              <a:t>Weight Watchers illegally gathered data through the </a:t>
            </a:r>
            <a:r>
              <a:rPr lang="en-US" dirty="0" err="1"/>
              <a:t>Kurbo</a:t>
            </a:r>
            <a:r>
              <a:rPr lang="en-US" dirty="0"/>
              <a:t> Program (Children Application)</a:t>
            </a:r>
          </a:p>
          <a:p>
            <a:r>
              <a:rPr lang="en-US" dirty="0"/>
              <a:t>OpenX secretly collected geolocations of children.</a:t>
            </a:r>
          </a:p>
          <a:p>
            <a:endParaRPr lang="en-US" dirty="0"/>
          </a:p>
          <a:p>
            <a:r>
              <a:rPr lang="en-US" dirty="0"/>
              <a:t>All these organizations violated COPPA Law by allowing the third party to use collected information or the organization to gather the information without consent. </a:t>
            </a:r>
          </a:p>
          <a:p>
            <a:endParaRPr lang="en-US" dirty="0"/>
          </a:p>
          <a:p>
            <a:r>
              <a:rPr lang="en-US" dirty="0"/>
              <a:t>All </a:t>
            </a:r>
          </a:p>
          <a:p>
            <a:r>
              <a:rPr lang="en-US" dirty="0"/>
              <a:t>Source: FTC</a:t>
            </a:r>
          </a:p>
          <a:p>
            <a:endParaRPr lang="en-US" dirty="0"/>
          </a:p>
        </p:txBody>
      </p:sp>
      <p:sp>
        <p:nvSpPr>
          <p:cNvPr id="4" name="Slide Number Placeholder 3"/>
          <p:cNvSpPr>
            <a:spLocks noGrp="1"/>
          </p:cNvSpPr>
          <p:nvPr>
            <p:ph type="sldNum" sz="quarter" idx="5"/>
          </p:nvPr>
        </p:nvSpPr>
        <p:spPr/>
        <p:txBody>
          <a:bodyPr/>
          <a:lstStyle/>
          <a:p>
            <a:fld id="{D5B0DBFD-790E-B841-8D85-15C371747F6D}" type="slidenum">
              <a:rPr lang="en-US" smtClean="0"/>
              <a:t>2</a:t>
            </a:fld>
            <a:endParaRPr lang="en-US"/>
          </a:p>
        </p:txBody>
      </p:sp>
    </p:spTree>
    <p:extLst>
      <p:ext uri="{BB962C8B-B14F-4D97-AF65-F5344CB8AC3E}">
        <p14:creationId xmlns:p14="http://schemas.microsoft.com/office/powerpoint/2010/main" val="424263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Why are we collecting Children’s personal information? Do we need it for research or a survey? Is it statistics or monetization? </a:t>
            </a:r>
          </a:p>
          <a:p>
            <a:r>
              <a:rPr lang="en-US" dirty="0"/>
              <a:t>Step 2: Being transparent with our policies. Let whoever visits the website or application know our policy and make it known. Let the policy hyperlink stand out or be different from other links.</a:t>
            </a:r>
          </a:p>
          <a:p>
            <a:r>
              <a:rPr lang="en-US" dirty="0"/>
              <a:t>Step 3: Letting them know our intentions will help build a bridge and trust. If we let them know what we plan on doing with the information, then it will avoid any law conflicts. Honesty is the best policy. </a:t>
            </a:r>
          </a:p>
        </p:txBody>
      </p:sp>
      <p:sp>
        <p:nvSpPr>
          <p:cNvPr id="4" name="Slide Number Placeholder 3"/>
          <p:cNvSpPr>
            <a:spLocks noGrp="1"/>
          </p:cNvSpPr>
          <p:nvPr>
            <p:ph type="sldNum" sz="quarter" idx="5"/>
          </p:nvPr>
        </p:nvSpPr>
        <p:spPr/>
        <p:txBody>
          <a:bodyPr/>
          <a:lstStyle/>
          <a:p>
            <a:fld id="{D5B0DBFD-790E-B841-8D85-15C371747F6D}" type="slidenum">
              <a:rPr lang="en-US" smtClean="0"/>
              <a:t>3</a:t>
            </a:fld>
            <a:endParaRPr lang="en-US"/>
          </a:p>
        </p:txBody>
      </p:sp>
    </p:spTree>
    <p:extLst>
      <p:ext uri="{BB962C8B-B14F-4D97-AF65-F5344CB8AC3E}">
        <p14:creationId xmlns:p14="http://schemas.microsoft.com/office/powerpoint/2010/main" val="223769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Verifiable consent is important because that is the green light to let us gather information. This can be as easy as a signed, mailed, or electronically scanned consent form. A monetary transaction using a credit card, debit card, or another online payment. Calling in or video conference. Knowledge-based challenge questions</a:t>
            </a:r>
          </a:p>
          <a:p>
            <a:r>
              <a:rPr lang="en-US" dirty="0"/>
              <a:t>Verifying government-issued ID with database</a:t>
            </a:r>
          </a:p>
          <a:p>
            <a:endParaRPr lang="en-US" dirty="0"/>
          </a:p>
          <a:p>
            <a:r>
              <a:rPr lang="en-US" dirty="0"/>
              <a:t>Step 5: Parents have the right to know how the information is handled and processed. They also have the right to revoke the consent and ask to delete the personal information. </a:t>
            </a:r>
          </a:p>
          <a:p>
            <a:endParaRPr lang="en-US" dirty="0"/>
          </a:p>
          <a:p>
            <a:r>
              <a:rPr lang="en-US" dirty="0"/>
              <a:t>Step 6: Take extra security measures to safeguard the information. What steps will we take to ensure no data leak or misuse of the information? </a:t>
            </a:r>
          </a:p>
        </p:txBody>
      </p:sp>
      <p:sp>
        <p:nvSpPr>
          <p:cNvPr id="4" name="Slide Number Placeholder 3"/>
          <p:cNvSpPr>
            <a:spLocks noGrp="1"/>
          </p:cNvSpPr>
          <p:nvPr>
            <p:ph type="sldNum" sz="quarter" idx="5"/>
          </p:nvPr>
        </p:nvSpPr>
        <p:spPr/>
        <p:txBody>
          <a:bodyPr/>
          <a:lstStyle/>
          <a:p>
            <a:fld id="{D5B0DBFD-790E-B841-8D85-15C371747F6D}" type="slidenum">
              <a:rPr lang="en-US" smtClean="0"/>
              <a:t>4</a:t>
            </a:fld>
            <a:endParaRPr lang="en-US"/>
          </a:p>
        </p:txBody>
      </p:sp>
    </p:spTree>
    <p:extLst>
      <p:ext uri="{BB962C8B-B14F-4D97-AF65-F5344CB8AC3E}">
        <p14:creationId xmlns:p14="http://schemas.microsoft.com/office/powerpoint/2010/main" val="310118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minimization is using the least amount of information needed. We do not need to know the address if the information is only required based on age. </a:t>
            </a:r>
          </a:p>
          <a:p>
            <a:r>
              <a:rPr lang="en-US" dirty="0"/>
              <a:t>Scale Down principle is collecting and keeping the information that is only required. If the information is not needed, properly dispose of it. </a:t>
            </a:r>
          </a:p>
          <a:p>
            <a:r>
              <a:rPr lang="en-US" dirty="0"/>
              <a:t>CIA stands for Confidentiality, Integrity, and Availability.</a:t>
            </a:r>
          </a:p>
        </p:txBody>
      </p:sp>
      <p:sp>
        <p:nvSpPr>
          <p:cNvPr id="4" name="Slide Number Placeholder 3"/>
          <p:cNvSpPr>
            <a:spLocks noGrp="1"/>
          </p:cNvSpPr>
          <p:nvPr>
            <p:ph type="sldNum" sz="quarter" idx="5"/>
          </p:nvPr>
        </p:nvSpPr>
        <p:spPr/>
        <p:txBody>
          <a:bodyPr/>
          <a:lstStyle/>
          <a:p>
            <a:fld id="{D5B0DBFD-790E-B841-8D85-15C371747F6D}" type="slidenum">
              <a:rPr lang="en-US" smtClean="0"/>
              <a:t>5</a:t>
            </a:fld>
            <a:endParaRPr lang="en-US"/>
          </a:p>
        </p:txBody>
      </p:sp>
    </p:spTree>
    <p:extLst>
      <p:ext uri="{BB962C8B-B14F-4D97-AF65-F5344CB8AC3E}">
        <p14:creationId xmlns:p14="http://schemas.microsoft.com/office/powerpoint/2010/main" val="353326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We ensure it is kept a secret or private to unauthorized users. This can be done by encrypting the data, multi-factor authentication, and access control policies. </a:t>
            </a:r>
          </a:p>
          <a:p>
            <a:endParaRPr lang="en-US" dirty="0"/>
          </a:p>
          <a:p>
            <a:r>
              <a:rPr lang="en-US" dirty="0"/>
              <a:t>Integrity: Policies and procedures must be adequate to maintain integrity. No one will be held responsible without managerial or administrative control. </a:t>
            </a:r>
          </a:p>
          <a:p>
            <a:endParaRPr lang="en-US" dirty="0"/>
          </a:p>
          <a:p>
            <a:r>
              <a:rPr lang="en-US" dirty="0"/>
              <a:t>Availability: Segmenting the data so no one may access the network. Administrators will be in charge of who has access to the network. </a:t>
            </a:r>
          </a:p>
          <a:p>
            <a:endParaRPr lang="en-US" dirty="0"/>
          </a:p>
          <a:p>
            <a:r>
              <a:rPr lang="en-US" dirty="0"/>
              <a:t>Implementing the 6 steps of FTC and the security measure will help the organization be successful. Additional security measures may be added as technology advances.  </a:t>
            </a:r>
          </a:p>
        </p:txBody>
      </p:sp>
      <p:sp>
        <p:nvSpPr>
          <p:cNvPr id="4" name="Slide Number Placeholder 3"/>
          <p:cNvSpPr>
            <a:spLocks noGrp="1"/>
          </p:cNvSpPr>
          <p:nvPr>
            <p:ph type="sldNum" sz="quarter" idx="5"/>
          </p:nvPr>
        </p:nvSpPr>
        <p:spPr/>
        <p:txBody>
          <a:bodyPr/>
          <a:lstStyle/>
          <a:p>
            <a:fld id="{D5B0DBFD-790E-B841-8D85-15C371747F6D}" type="slidenum">
              <a:rPr lang="en-US" smtClean="0"/>
              <a:t>6</a:t>
            </a:fld>
            <a:endParaRPr lang="en-US"/>
          </a:p>
        </p:txBody>
      </p:sp>
    </p:spTree>
    <p:extLst>
      <p:ext uri="{BB962C8B-B14F-4D97-AF65-F5344CB8AC3E}">
        <p14:creationId xmlns:p14="http://schemas.microsoft.com/office/powerpoint/2010/main" val="322319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2EEB-179A-9C36-296C-52806B223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394616-CBDB-B420-710A-553C6F0B5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B3D6F-BD7C-C28E-C039-BCB07131534E}"/>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5" name="Footer Placeholder 4">
            <a:extLst>
              <a:ext uri="{FF2B5EF4-FFF2-40B4-BE49-F238E27FC236}">
                <a16:creationId xmlns:a16="http://schemas.microsoft.com/office/drawing/2014/main" id="{34D16F23-642E-A845-2BFA-AFD8C9B29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F4693-DB5E-5382-51E0-F69B80BB1EDF}"/>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106497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EAD0-FDD0-6030-7635-FD74531D1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2868A6-DA77-DEDB-7D88-0F36F9B4B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B0FEB-7C78-872D-6385-BBF4D78977A2}"/>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5" name="Footer Placeholder 4">
            <a:extLst>
              <a:ext uri="{FF2B5EF4-FFF2-40B4-BE49-F238E27FC236}">
                <a16:creationId xmlns:a16="http://schemas.microsoft.com/office/drawing/2014/main" id="{408A00C2-4A0D-D035-FAB8-A9A8DC0F6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FB8BF-9201-8286-A9CA-7BB93D9A8099}"/>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318923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4E0BA-7DAE-F0D2-EC31-61613FD02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E1C15-C46F-7216-8A21-960B9765F0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E0150-A73E-54A4-556B-5C75479E757C}"/>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5" name="Footer Placeholder 4">
            <a:extLst>
              <a:ext uri="{FF2B5EF4-FFF2-40B4-BE49-F238E27FC236}">
                <a16:creationId xmlns:a16="http://schemas.microsoft.com/office/drawing/2014/main" id="{27397705-A45A-A09C-2AE6-63A5493E8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7B3C9-1295-44A4-C86A-F603A3258E4D}"/>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40160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DFFB-676D-6771-136C-4E5B4A05A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FDB16-68D9-DACF-8345-BAB92A9257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342B9-BDFF-BCA9-3E01-58379515E148}"/>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5" name="Footer Placeholder 4">
            <a:extLst>
              <a:ext uri="{FF2B5EF4-FFF2-40B4-BE49-F238E27FC236}">
                <a16:creationId xmlns:a16="http://schemas.microsoft.com/office/drawing/2014/main" id="{5105B487-97BC-C56D-E056-378FBBAE5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B1EF1-4173-A0AF-E2AA-276DC5768BAB}"/>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344426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7768-4478-A5A9-91E6-60A26FC430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A172C6-105E-841C-9A07-7A86FB28F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1B413-5C7B-85DD-7D8A-A5FFDADA84E6}"/>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5" name="Footer Placeholder 4">
            <a:extLst>
              <a:ext uri="{FF2B5EF4-FFF2-40B4-BE49-F238E27FC236}">
                <a16:creationId xmlns:a16="http://schemas.microsoft.com/office/drawing/2014/main" id="{0A921995-12FE-4767-0FD9-C60672DC2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D00F1-3398-6AB7-B546-A27A781ADE4C}"/>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344910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3D60-C95F-25CB-8A05-AFDEFFCAA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83AA5-7BBA-6EA0-DA99-347E1B3031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3A46E8-4E27-F704-E7AE-2F04D84EF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04EAC-EEE8-8812-6CEE-0EEE2A127540}"/>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6" name="Footer Placeholder 5">
            <a:extLst>
              <a:ext uri="{FF2B5EF4-FFF2-40B4-BE49-F238E27FC236}">
                <a16:creationId xmlns:a16="http://schemas.microsoft.com/office/drawing/2014/main" id="{0E45779D-76EC-46DF-328C-40590F8AE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6E484-2EAC-288A-338F-1F46EFBBD6BB}"/>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276019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3953-9F37-CF91-F923-9C5733463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C5F6C-CB42-91E9-196A-29CCA65E9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32600-AC79-CCFA-D383-88B31C93E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57FC-D113-E1FD-D823-D321EB919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47748B-2B0C-2D88-7768-7F104A6C5F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6414-38FE-5E6E-0A76-0C3C9290D33B}"/>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8" name="Footer Placeholder 7">
            <a:extLst>
              <a:ext uri="{FF2B5EF4-FFF2-40B4-BE49-F238E27FC236}">
                <a16:creationId xmlns:a16="http://schemas.microsoft.com/office/drawing/2014/main" id="{B5AEB20E-7B1F-2B35-AE28-B58E650A45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FA8DF-266C-D931-B014-96033CBD6C52}"/>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128480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DDF9-AB9B-C701-3A11-58AA2AA1F6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F975A-920F-950A-F0E5-DC4478FC0FF1}"/>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4" name="Footer Placeholder 3">
            <a:extLst>
              <a:ext uri="{FF2B5EF4-FFF2-40B4-BE49-F238E27FC236}">
                <a16:creationId xmlns:a16="http://schemas.microsoft.com/office/drawing/2014/main" id="{2131CD37-FE2E-4883-9888-7D6292640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736C8-0CC1-2361-3E28-0448D1E2D623}"/>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263511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FE23A-8EF3-026C-1933-C03096ADDDF4}"/>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3" name="Footer Placeholder 2">
            <a:extLst>
              <a:ext uri="{FF2B5EF4-FFF2-40B4-BE49-F238E27FC236}">
                <a16:creationId xmlns:a16="http://schemas.microsoft.com/office/drawing/2014/main" id="{9E6CD499-5D9A-2E60-7166-E6C7EE0A7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47E71-9E64-D9DB-A252-B1C7DBBEF9D6}"/>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47623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B496-15F5-B391-F8CF-FC8CC591E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7522BF-57E3-57BB-2791-30F3B4EC0C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51CEA3-3B1F-607A-FF2A-3F1554A23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9C3CE-5E9A-74C1-FF49-CDFA5EDAC06F}"/>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6" name="Footer Placeholder 5">
            <a:extLst>
              <a:ext uri="{FF2B5EF4-FFF2-40B4-BE49-F238E27FC236}">
                <a16:creationId xmlns:a16="http://schemas.microsoft.com/office/drawing/2014/main" id="{A9AD2192-2DD9-3BC9-8A48-F9892934C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1BA6F-464C-D2B2-DEFE-3B60DE6E6DD8}"/>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16526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D3FF-028E-9E50-7379-D56C35F3A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54B55-C18C-6495-935E-BADD2189D7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CBAE7-E9AA-338A-FD01-54B9786B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7969FE-15AF-7BD9-DD60-72045A10876C}"/>
              </a:ext>
            </a:extLst>
          </p:cNvPr>
          <p:cNvSpPr>
            <a:spLocks noGrp="1"/>
          </p:cNvSpPr>
          <p:nvPr>
            <p:ph type="dt" sz="half" idx="10"/>
          </p:nvPr>
        </p:nvSpPr>
        <p:spPr/>
        <p:txBody>
          <a:bodyPr/>
          <a:lstStyle/>
          <a:p>
            <a:fld id="{4F56AEA4-FB91-B049-A743-46B0DE86F6F7}" type="datetimeFigureOut">
              <a:rPr lang="en-US" smtClean="0"/>
              <a:t>7/4/23</a:t>
            </a:fld>
            <a:endParaRPr lang="en-US"/>
          </a:p>
        </p:txBody>
      </p:sp>
      <p:sp>
        <p:nvSpPr>
          <p:cNvPr id="6" name="Footer Placeholder 5">
            <a:extLst>
              <a:ext uri="{FF2B5EF4-FFF2-40B4-BE49-F238E27FC236}">
                <a16:creationId xmlns:a16="http://schemas.microsoft.com/office/drawing/2014/main" id="{82EC334F-1198-9B59-5AB1-11F6139FF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33223-3E61-A32A-6A66-92D5D244F124}"/>
              </a:ext>
            </a:extLst>
          </p:cNvPr>
          <p:cNvSpPr>
            <a:spLocks noGrp="1"/>
          </p:cNvSpPr>
          <p:nvPr>
            <p:ph type="sldNum" sz="quarter" idx="12"/>
          </p:nvPr>
        </p:nvSpPr>
        <p:spPr/>
        <p:txBody>
          <a:bodyPr/>
          <a:lstStyle/>
          <a:p>
            <a:fld id="{1E0F8D2E-ACC6-E447-B087-6BC06F47E61C}" type="slidenum">
              <a:rPr lang="en-US" smtClean="0"/>
              <a:t>‹#›</a:t>
            </a:fld>
            <a:endParaRPr lang="en-US"/>
          </a:p>
        </p:txBody>
      </p:sp>
    </p:spTree>
    <p:extLst>
      <p:ext uri="{BB962C8B-B14F-4D97-AF65-F5344CB8AC3E}">
        <p14:creationId xmlns:p14="http://schemas.microsoft.com/office/powerpoint/2010/main" val="219680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D3BF15-C9F6-EDD5-AEC3-B69420B38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9E28D-7B3C-5DC9-3088-E845D8710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E2353-DA6A-5ACD-6858-265DD8CD25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6AEA4-FB91-B049-A743-46B0DE86F6F7}" type="datetimeFigureOut">
              <a:rPr lang="en-US" smtClean="0"/>
              <a:t>7/4/23</a:t>
            </a:fld>
            <a:endParaRPr lang="en-US"/>
          </a:p>
        </p:txBody>
      </p:sp>
      <p:sp>
        <p:nvSpPr>
          <p:cNvPr id="5" name="Footer Placeholder 4">
            <a:extLst>
              <a:ext uri="{FF2B5EF4-FFF2-40B4-BE49-F238E27FC236}">
                <a16:creationId xmlns:a16="http://schemas.microsoft.com/office/drawing/2014/main" id="{F58EACAF-DFF6-8EFF-FAF6-8B07E1C6D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8DF915-25B6-7CE0-7292-E2D684386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F8D2E-ACC6-E447-B087-6BC06F47E61C}" type="slidenum">
              <a:rPr lang="en-US" smtClean="0"/>
              <a:t>‹#›</a:t>
            </a:fld>
            <a:endParaRPr lang="en-US"/>
          </a:p>
        </p:txBody>
      </p:sp>
    </p:spTree>
    <p:extLst>
      <p:ext uri="{BB962C8B-B14F-4D97-AF65-F5344CB8AC3E}">
        <p14:creationId xmlns:p14="http://schemas.microsoft.com/office/powerpoint/2010/main" val="195180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7C76-8A14-414D-663E-01965B1EF036}"/>
              </a:ext>
            </a:extLst>
          </p:cNvPr>
          <p:cNvSpPr>
            <a:spLocks noGrp="1"/>
          </p:cNvSpPr>
          <p:nvPr>
            <p:ph type="ctrTitle"/>
          </p:nvPr>
        </p:nvSpPr>
        <p:spPr/>
        <p:txBody>
          <a:bodyPr/>
          <a:lstStyle/>
          <a:p>
            <a:r>
              <a:rPr lang="en-US"/>
              <a:t>Planning for </a:t>
            </a:r>
            <a:r>
              <a:rPr lang="en-US" dirty="0"/>
              <a:t>COPPA Compliance </a:t>
            </a:r>
          </a:p>
        </p:txBody>
      </p:sp>
      <p:sp>
        <p:nvSpPr>
          <p:cNvPr id="3" name="Subtitle 2">
            <a:extLst>
              <a:ext uri="{FF2B5EF4-FFF2-40B4-BE49-F238E27FC236}">
                <a16:creationId xmlns:a16="http://schemas.microsoft.com/office/drawing/2014/main" id="{519F72FD-6556-FFB5-C665-A7925A937770}"/>
              </a:ext>
            </a:extLst>
          </p:cNvPr>
          <p:cNvSpPr>
            <a:spLocks noGrp="1"/>
          </p:cNvSpPr>
          <p:nvPr>
            <p:ph type="subTitle" idx="1"/>
          </p:nvPr>
        </p:nvSpPr>
        <p:spPr/>
        <p:txBody>
          <a:bodyPr/>
          <a:lstStyle/>
          <a:p>
            <a:r>
              <a:rPr lang="en-US" dirty="0"/>
              <a:t>By: Jose Flores</a:t>
            </a:r>
          </a:p>
        </p:txBody>
      </p:sp>
      <p:pic>
        <p:nvPicPr>
          <p:cNvPr id="7170" name="Picture 2" descr="Children's Online Privacy Protection Act (COPPA)">
            <a:extLst>
              <a:ext uri="{FF2B5EF4-FFF2-40B4-BE49-F238E27FC236}">
                <a16:creationId xmlns:a16="http://schemas.microsoft.com/office/drawing/2014/main" id="{B500B74E-996E-999D-8583-44DA4EECD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295" y="3682895"/>
            <a:ext cx="3104147" cy="205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0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571E-1713-39D6-1771-C91DF129A2B9}"/>
              </a:ext>
            </a:extLst>
          </p:cNvPr>
          <p:cNvSpPr>
            <a:spLocks noGrp="1"/>
          </p:cNvSpPr>
          <p:nvPr>
            <p:ph type="title"/>
          </p:nvPr>
        </p:nvSpPr>
        <p:spPr/>
        <p:txBody>
          <a:bodyPr/>
          <a:lstStyle/>
          <a:p>
            <a:r>
              <a:rPr lang="en-US" dirty="0" err="1"/>
              <a:t>Hyberbeard</a:t>
            </a:r>
            <a:r>
              <a:rPr lang="en-US" dirty="0"/>
              <a:t> &amp; Others Penalties</a:t>
            </a:r>
          </a:p>
        </p:txBody>
      </p:sp>
      <p:sp>
        <p:nvSpPr>
          <p:cNvPr id="3" name="Content Placeholder 2">
            <a:extLst>
              <a:ext uri="{FF2B5EF4-FFF2-40B4-BE49-F238E27FC236}">
                <a16:creationId xmlns:a16="http://schemas.microsoft.com/office/drawing/2014/main" id="{133A296D-709F-08CA-A49E-BD5C9E4B90D5}"/>
              </a:ext>
            </a:extLst>
          </p:cNvPr>
          <p:cNvSpPr>
            <a:spLocks noGrp="1"/>
          </p:cNvSpPr>
          <p:nvPr>
            <p:ph idx="1"/>
          </p:nvPr>
        </p:nvSpPr>
        <p:spPr/>
        <p:txBody>
          <a:bodyPr/>
          <a:lstStyle/>
          <a:p>
            <a:pPr marL="0" indent="0">
              <a:buNone/>
            </a:pPr>
            <a:r>
              <a:rPr lang="en-US" dirty="0"/>
              <a:t>June 2020: </a:t>
            </a:r>
            <a:r>
              <a:rPr lang="en-US" dirty="0" err="1"/>
              <a:t>Hyberbeard</a:t>
            </a:r>
            <a:r>
              <a:rPr lang="en-US" dirty="0"/>
              <a:t> $4 million penalty but will be suspended upon $150,000 payment</a:t>
            </a:r>
          </a:p>
          <a:p>
            <a:pPr marL="0" indent="0">
              <a:buNone/>
            </a:pPr>
            <a:r>
              <a:rPr lang="en-US" dirty="0"/>
              <a:t>Dec 2021: OpenX $2 million penalty </a:t>
            </a:r>
          </a:p>
          <a:p>
            <a:pPr marL="0" indent="0">
              <a:buNone/>
            </a:pPr>
            <a:r>
              <a:rPr lang="en-US" dirty="0"/>
              <a:t>Feb 2022: Weight Watchers $1.5 million penalty</a:t>
            </a:r>
          </a:p>
          <a:p>
            <a:pPr marL="0" indent="0">
              <a:buNone/>
            </a:pPr>
            <a:endParaRPr lang="en-US" dirty="0"/>
          </a:p>
          <a:p>
            <a:pPr marL="0" indent="0">
              <a:buNone/>
            </a:pPr>
            <a:r>
              <a:rPr lang="en-US" dirty="0"/>
              <a:t>How are they all connected?</a:t>
            </a:r>
          </a:p>
        </p:txBody>
      </p:sp>
      <p:pic>
        <p:nvPicPr>
          <p:cNvPr id="5" name="Picture 2" descr="Kurbo by WW Is a Weight-Loss App for Kids As Young As 8 | Time">
            <a:extLst>
              <a:ext uri="{FF2B5EF4-FFF2-40B4-BE49-F238E27FC236}">
                <a16:creationId xmlns:a16="http://schemas.microsoft.com/office/drawing/2014/main" id="{41C0F2CE-BA42-C557-19DE-903E2BC89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697" y="3856152"/>
            <a:ext cx="4143103" cy="23208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Law” Depends on the “law” – theidolbabbler.com">
            <a:extLst>
              <a:ext uri="{FF2B5EF4-FFF2-40B4-BE49-F238E27FC236}">
                <a16:creationId xmlns:a16="http://schemas.microsoft.com/office/drawing/2014/main" id="{D3F15478-BA61-9684-9274-202824B42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785" y="4699915"/>
            <a:ext cx="3187485" cy="179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6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23F5-A1DF-A886-59A6-B745BB7942AA}"/>
              </a:ext>
            </a:extLst>
          </p:cNvPr>
          <p:cNvSpPr>
            <a:spLocks noGrp="1"/>
          </p:cNvSpPr>
          <p:nvPr>
            <p:ph type="title"/>
          </p:nvPr>
        </p:nvSpPr>
        <p:spPr/>
        <p:txBody>
          <a:bodyPr/>
          <a:lstStyle/>
          <a:p>
            <a:r>
              <a:rPr lang="en-US" dirty="0"/>
              <a:t>Federal Trade Commission (FTC) 6 step Compliance Plan</a:t>
            </a:r>
          </a:p>
        </p:txBody>
      </p:sp>
      <p:sp>
        <p:nvSpPr>
          <p:cNvPr id="4" name="Content Placeholder 3">
            <a:extLst>
              <a:ext uri="{FF2B5EF4-FFF2-40B4-BE49-F238E27FC236}">
                <a16:creationId xmlns:a16="http://schemas.microsoft.com/office/drawing/2014/main" id="{54CB451C-0098-92DB-88B4-CD63E0657C40}"/>
              </a:ext>
            </a:extLst>
          </p:cNvPr>
          <p:cNvSpPr>
            <a:spLocks noGrp="1"/>
          </p:cNvSpPr>
          <p:nvPr>
            <p:ph idx="1"/>
          </p:nvPr>
        </p:nvSpPr>
        <p:spPr/>
        <p:txBody>
          <a:bodyPr/>
          <a:lstStyle/>
          <a:p>
            <a:pPr marL="0" indent="0">
              <a:buNone/>
            </a:pPr>
            <a:r>
              <a:rPr lang="en-US" dirty="0"/>
              <a:t>Step 1: Determining if we will collect children’s personal information</a:t>
            </a:r>
          </a:p>
          <a:p>
            <a:pPr marL="0" indent="0">
              <a:buNone/>
            </a:pPr>
            <a:endParaRPr lang="en-US" dirty="0"/>
          </a:p>
          <a:p>
            <a:pPr marL="0" indent="0">
              <a:buNone/>
            </a:pPr>
            <a:r>
              <a:rPr lang="en-US" dirty="0"/>
              <a:t>Step 2: Displaying the privacy policy that complies with COPPA</a:t>
            </a:r>
          </a:p>
          <a:p>
            <a:pPr marL="0" indent="0">
              <a:buNone/>
            </a:pPr>
            <a:endParaRPr lang="en-US" dirty="0"/>
          </a:p>
          <a:p>
            <a:pPr marL="0" indent="0">
              <a:buNone/>
            </a:pPr>
            <a:r>
              <a:rPr lang="en-US" dirty="0"/>
              <a:t>Step 3: Notifying the parents about the company’s information practices before collecting the information</a:t>
            </a:r>
          </a:p>
          <a:p>
            <a:endParaRPr lang="en-US" dirty="0"/>
          </a:p>
          <a:p>
            <a:endParaRPr lang="en-US" dirty="0"/>
          </a:p>
        </p:txBody>
      </p:sp>
      <p:pic>
        <p:nvPicPr>
          <p:cNvPr id="6" name="Picture 2" descr="Six Steps To Success">
            <a:extLst>
              <a:ext uri="{FF2B5EF4-FFF2-40B4-BE49-F238E27FC236}">
                <a16:creationId xmlns:a16="http://schemas.microsoft.com/office/drawing/2014/main" id="{A4BF9B6D-BAD9-8BB6-BE00-86286A948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814" y="4419305"/>
            <a:ext cx="34798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9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D940-12FA-B529-FACA-02077165D96F}"/>
              </a:ext>
            </a:extLst>
          </p:cNvPr>
          <p:cNvSpPr>
            <a:spLocks noGrp="1"/>
          </p:cNvSpPr>
          <p:nvPr>
            <p:ph type="title"/>
          </p:nvPr>
        </p:nvSpPr>
        <p:spPr/>
        <p:txBody>
          <a:bodyPr/>
          <a:lstStyle/>
          <a:p>
            <a:r>
              <a:rPr lang="en-US" dirty="0"/>
              <a:t>Federal Trade Commission (FTC) 6 step Compliance Plan (cont’d)</a:t>
            </a:r>
          </a:p>
        </p:txBody>
      </p:sp>
      <p:sp>
        <p:nvSpPr>
          <p:cNvPr id="4" name="Content Placeholder 3">
            <a:extLst>
              <a:ext uri="{FF2B5EF4-FFF2-40B4-BE49-F238E27FC236}">
                <a16:creationId xmlns:a16="http://schemas.microsoft.com/office/drawing/2014/main" id="{ED691707-1CB2-B6E5-AD49-C9C58D73F5BE}"/>
              </a:ext>
            </a:extLst>
          </p:cNvPr>
          <p:cNvSpPr>
            <a:spLocks noGrp="1"/>
          </p:cNvSpPr>
          <p:nvPr>
            <p:ph idx="1"/>
          </p:nvPr>
        </p:nvSpPr>
        <p:spPr/>
        <p:txBody>
          <a:bodyPr/>
          <a:lstStyle/>
          <a:p>
            <a:pPr marL="0" indent="0">
              <a:buNone/>
            </a:pPr>
            <a:r>
              <a:rPr lang="en-US" dirty="0"/>
              <a:t>Step 4: Getting verifiable consent from the parents.</a:t>
            </a:r>
          </a:p>
          <a:p>
            <a:pPr marL="0" indent="0">
              <a:buNone/>
            </a:pPr>
            <a:endParaRPr lang="en-US" dirty="0"/>
          </a:p>
          <a:p>
            <a:pPr marL="0" indent="0">
              <a:buNone/>
            </a:pPr>
            <a:r>
              <a:rPr lang="en-US" dirty="0"/>
              <a:t>Step 5: Honoring the parent’s right to their child’s personal information.</a:t>
            </a:r>
          </a:p>
          <a:p>
            <a:pPr marL="0" indent="0">
              <a:buNone/>
            </a:pPr>
            <a:endParaRPr lang="en-US" dirty="0"/>
          </a:p>
          <a:p>
            <a:pPr marL="0" indent="0">
              <a:buNone/>
            </a:pPr>
            <a:r>
              <a:rPr lang="en-US" dirty="0"/>
              <a:t>Step 6: Implementing procedures to safeguard personal information.  </a:t>
            </a:r>
          </a:p>
        </p:txBody>
      </p:sp>
      <p:pic>
        <p:nvPicPr>
          <p:cNvPr id="5" name="Picture 2" descr="Let's talk about consent - Study Work Grow">
            <a:extLst>
              <a:ext uri="{FF2B5EF4-FFF2-40B4-BE49-F238E27FC236}">
                <a16:creationId xmlns:a16="http://schemas.microsoft.com/office/drawing/2014/main" id="{AD8B67CB-904B-D9CB-7256-06EBA417F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4348163"/>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1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D285-6FA8-F11F-EA91-A5108DF31E51}"/>
              </a:ext>
            </a:extLst>
          </p:cNvPr>
          <p:cNvSpPr>
            <a:spLocks noGrp="1"/>
          </p:cNvSpPr>
          <p:nvPr>
            <p:ph type="title"/>
          </p:nvPr>
        </p:nvSpPr>
        <p:spPr/>
        <p:txBody>
          <a:bodyPr/>
          <a:lstStyle/>
          <a:p>
            <a:r>
              <a:rPr lang="en-US" dirty="0"/>
              <a:t>Extra Security Measures</a:t>
            </a:r>
          </a:p>
        </p:txBody>
      </p:sp>
      <p:sp>
        <p:nvSpPr>
          <p:cNvPr id="3" name="Content Placeholder 2">
            <a:extLst>
              <a:ext uri="{FF2B5EF4-FFF2-40B4-BE49-F238E27FC236}">
                <a16:creationId xmlns:a16="http://schemas.microsoft.com/office/drawing/2014/main" id="{257D650B-BB50-31AC-413F-DA2332A4BB10}"/>
              </a:ext>
            </a:extLst>
          </p:cNvPr>
          <p:cNvSpPr>
            <a:spLocks noGrp="1"/>
          </p:cNvSpPr>
          <p:nvPr>
            <p:ph idx="1"/>
          </p:nvPr>
        </p:nvSpPr>
        <p:spPr/>
        <p:txBody>
          <a:bodyPr/>
          <a:lstStyle/>
          <a:p>
            <a:pPr marL="0" indent="0">
              <a:buNone/>
            </a:pPr>
            <a:r>
              <a:rPr lang="en-US" dirty="0"/>
              <a:t>Data Minimization </a:t>
            </a:r>
          </a:p>
          <a:p>
            <a:pPr marL="0" indent="0">
              <a:buNone/>
            </a:pPr>
            <a:endParaRPr lang="en-US" dirty="0"/>
          </a:p>
          <a:p>
            <a:pPr marL="0" indent="0">
              <a:buNone/>
            </a:pPr>
            <a:r>
              <a:rPr lang="en-US" dirty="0"/>
              <a:t>Scale Down Principle</a:t>
            </a:r>
          </a:p>
          <a:p>
            <a:pPr marL="0" indent="0">
              <a:buNone/>
            </a:pPr>
            <a:endParaRPr lang="en-US" dirty="0"/>
          </a:p>
          <a:p>
            <a:pPr marL="0" indent="0">
              <a:buNone/>
            </a:pPr>
            <a:r>
              <a:rPr lang="en-US" dirty="0"/>
              <a:t>CIA Fundamentals </a:t>
            </a:r>
          </a:p>
          <a:p>
            <a:endParaRPr lang="en-US" dirty="0"/>
          </a:p>
        </p:txBody>
      </p:sp>
      <p:pic>
        <p:nvPicPr>
          <p:cNvPr id="5" name="Picture 4" descr="How the Data Minimization Principle Affects Referral Programs | CloudSponge">
            <a:extLst>
              <a:ext uri="{FF2B5EF4-FFF2-40B4-BE49-F238E27FC236}">
                <a16:creationId xmlns:a16="http://schemas.microsoft.com/office/drawing/2014/main" id="{6ED794FF-327B-B8F0-4635-F94642C0C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606" y="1690688"/>
            <a:ext cx="3889194" cy="1944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IA Triad definition - Confidentiality, Integrity, Availability examples">
            <a:extLst>
              <a:ext uri="{FF2B5EF4-FFF2-40B4-BE49-F238E27FC236}">
                <a16:creationId xmlns:a16="http://schemas.microsoft.com/office/drawing/2014/main" id="{C5E61277-C47B-8F63-E3F1-93D0E170C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006" y="4001294"/>
            <a:ext cx="3579600" cy="214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7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1F04-BC11-3AC1-809A-D932ECDD94CD}"/>
              </a:ext>
            </a:extLst>
          </p:cNvPr>
          <p:cNvSpPr>
            <a:spLocks noGrp="1"/>
          </p:cNvSpPr>
          <p:nvPr>
            <p:ph type="title"/>
          </p:nvPr>
        </p:nvSpPr>
        <p:spPr/>
        <p:txBody>
          <a:bodyPr/>
          <a:lstStyle/>
          <a:p>
            <a:r>
              <a:rPr lang="en-US" dirty="0"/>
              <a:t> Redefining CIA Triad</a:t>
            </a:r>
          </a:p>
        </p:txBody>
      </p:sp>
      <p:sp>
        <p:nvSpPr>
          <p:cNvPr id="6" name="Content Placeholder 5">
            <a:extLst>
              <a:ext uri="{FF2B5EF4-FFF2-40B4-BE49-F238E27FC236}">
                <a16:creationId xmlns:a16="http://schemas.microsoft.com/office/drawing/2014/main" id="{1C5C3EAF-907C-120A-07A1-4144E8662516}"/>
              </a:ext>
            </a:extLst>
          </p:cNvPr>
          <p:cNvSpPr>
            <a:spLocks noGrp="1"/>
          </p:cNvSpPr>
          <p:nvPr>
            <p:ph idx="1"/>
          </p:nvPr>
        </p:nvSpPr>
        <p:spPr/>
        <p:txBody>
          <a:bodyPr/>
          <a:lstStyle/>
          <a:p>
            <a:pPr marL="0" indent="0">
              <a:buNone/>
            </a:pPr>
            <a:r>
              <a:rPr lang="en-US" dirty="0"/>
              <a:t>Confidentiality</a:t>
            </a:r>
          </a:p>
          <a:p>
            <a:endParaRPr lang="en-US" dirty="0"/>
          </a:p>
          <a:p>
            <a:pPr marL="0" indent="0">
              <a:buNone/>
            </a:pPr>
            <a:r>
              <a:rPr lang="en-US" dirty="0"/>
              <a:t>Integrity </a:t>
            </a:r>
          </a:p>
          <a:p>
            <a:pPr marL="0" indent="0">
              <a:buNone/>
            </a:pPr>
            <a:endParaRPr lang="en-US" dirty="0"/>
          </a:p>
          <a:p>
            <a:pPr marL="0" indent="0">
              <a:buNone/>
            </a:pPr>
            <a:r>
              <a:rPr lang="en-US" dirty="0"/>
              <a:t>Availability </a:t>
            </a:r>
          </a:p>
          <a:p>
            <a:pPr marL="0" indent="0">
              <a:buNone/>
            </a:pPr>
            <a:endParaRPr lang="en-US" dirty="0"/>
          </a:p>
          <a:p>
            <a:pPr marL="0" indent="0">
              <a:buNone/>
            </a:pPr>
            <a:r>
              <a:rPr lang="en-US" dirty="0"/>
              <a:t>FTC 6 steps + Extra Security Measures = Success</a:t>
            </a:r>
          </a:p>
        </p:txBody>
      </p:sp>
      <p:pic>
        <p:nvPicPr>
          <p:cNvPr id="4104" name="Picture 8" descr="Cryptography, cryptoicons, encryption, lock, padlock, protection, window  icon - Download on Iconfinder">
            <a:extLst>
              <a:ext uri="{FF2B5EF4-FFF2-40B4-BE49-F238E27FC236}">
                <a16:creationId xmlns:a16="http://schemas.microsoft.com/office/drawing/2014/main" id="{56320651-FDE9-F735-4C1D-378F8BFBD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326" y="840014"/>
            <a:ext cx="2996474" cy="2996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ocesses, Policies and Procedures: Important Distinctions to Systemize  Your Business | Process Street | Checklist, Workflow and SOP Software">
            <a:extLst>
              <a:ext uri="{FF2B5EF4-FFF2-40B4-BE49-F238E27FC236}">
                <a16:creationId xmlns:a16="http://schemas.microsoft.com/office/drawing/2014/main" id="{06E79093-D31E-35B4-E0F1-F766E96A0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828" y="2444010"/>
            <a:ext cx="2996475" cy="16679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tting the Pieces Together When We Fall Apart | Center for Anxiety">
            <a:extLst>
              <a:ext uri="{FF2B5EF4-FFF2-40B4-BE49-F238E27FC236}">
                <a16:creationId xmlns:a16="http://schemas.microsoft.com/office/drawing/2014/main" id="{CCD7B1F6-6A25-FAB4-F339-98EE00D88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453" y="4244317"/>
            <a:ext cx="2998077" cy="22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5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646</Words>
  <Application>Microsoft Macintosh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Planning for COPPA Compliance </vt:lpstr>
      <vt:lpstr>Hyberbeard &amp; Others Penalties</vt:lpstr>
      <vt:lpstr>Federal Trade Commission (FTC) 6 step Compliance Plan</vt:lpstr>
      <vt:lpstr>Federal Trade Commission (FTC) 6 step Compliance Plan (cont’d)</vt:lpstr>
      <vt:lpstr>Extra Security Measures</vt:lpstr>
      <vt:lpstr> Redefining CIA Triad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COPPA Compliance </dc:title>
  <dc:creator>Microsoft Office User</dc:creator>
  <cp:lastModifiedBy>Microsoft Office User</cp:lastModifiedBy>
  <cp:revision>3</cp:revision>
  <dcterms:created xsi:type="dcterms:W3CDTF">2022-09-27T03:42:15Z</dcterms:created>
  <dcterms:modified xsi:type="dcterms:W3CDTF">2023-07-04T19:29:25Z</dcterms:modified>
</cp:coreProperties>
</file>